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1464" r:id="rId3"/>
    <p:sldId id="1465" r:id="rId4"/>
    <p:sldId id="1457" r:id="rId5"/>
    <p:sldId id="1459" r:id="rId6"/>
    <p:sldId id="1463" r:id="rId7"/>
    <p:sldId id="2357" r:id="rId8"/>
    <p:sldId id="1466" r:id="rId9"/>
    <p:sldId id="1467" r:id="rId10"/>
    <p:sldId id="1468" r:id="rId11"/>
    <p:sldId id="1469" r:id="rId12"/>
    <p:sldId id="1470" r:id="rId13"/>
    <p:sldId id="2345" r:id="rId14"/>
    <p:sldId id="2355" r:id="rId15"/>
    <p:sldId id="2356" r:id="rId16"/>
    <p:sldId id="2324" r:id="rId17"/>
    <p:sldId id="2344" r:id="rId18"/>
    <p:sldId id="267" r:id="rId19"/>
    <p:sldId id="265" r:id="rId20"/>
    <p:sldId id="268" r:id="rId21"/>
    <p:sldId id="14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7132"/>
    <a:srgbClr val="070A47"/>
    <a:srgbClr val="FF2C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E1DECF-EE77-4405-9D7E-867B8B45C99B}" v="17" dt="2025-04-23T10:50:16.8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40"/>
    <p:restoredTop sz="94613"/>
  </p:normalViewPr>
  <p:slideViewPr>
    <p:cSldViewPr snapToGrid="0">
      <p:cViewPr varScale="1">
        <p:scale>
          <a:sx n="101" d="100"/>
          <a:sy n="101" d="100"/>
        </p:scale>
        <p:origin x="102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F7FB-4DAC-B0F5-4FC8EAC0100D}"/>
              </c:ext>
            </c:extLst>
          </c:dPt>
          <c:dPt>
            <c:idx val="1"/>
            <c:bubble3D val="0"/>
            <c:spPr>
              <a:solidFill>
                <a:schemeClr val="accent2"/>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F7FB-4DAC-B0F5-4FC8EAC0100D}"/>
              </c:ext>
            </c:extLst>
          </c:dPt>
          <c:dPt>
            <c:idx val="2"/>
            <c:bubble3D val="0"/>
            <c:spPr>
              <a:solidFill>
                <a:schemeClr val="accent3"/>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5-F7FB-4DAC-B0F5-4FC8EAC0100D}"/>
              </c:ext>
            </c:extLst>
          </c:dPt>
          <c:dPt>
            <c:idx val="3"/>
            <c:bubble3D val="0"/>
            <c:spPr>
              <a:solidFill>
                <a:schemeClr val="accent5"/>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7-F7FB-4DAC-B0F5-4FC8EAC0100D}"/>
              </c:ext>
            </c:extLst>
          </c:dPt>
          <c:cat>
            <c:strRef>
              <c:f>Sheet1!$A$2:$A$5</c:f>
              <c:strCache>
                <c:ptCount val="4"/>
                <c:pt idx="0">
                  <c:v>Prompting</c:v>
                </c:pt>
                <c:pt idx="1">
                  <c:v>Knowledge Base</c:v>
                </c:pt>
                <c:pt idx="2">
                  <c:v>Iteration</c:v>
                </c:pt>
                <c:pt idx="3">
                  <c:v>Verification</c:v>
                </c:pt>
              </c:strCache>
            </c:strRef>
          </c:cat>
          <c:val>
            <c:numRef>
              <c:f>Sheet1!$B$2:$B$5</c:f>
              <c:numCache>
                <c:formatCode>General</c:formatCode>
                <c:ptCount val="4"/>
                <c:pt idx="0">
                  <c:v>7</c:v>
                </c:pt>
                <c:pt idx="1">
                  <c:v>3.2</c:v>
                </c:pt>
                <c:pt idx="2">
                  <c:v>1.4</c:v>
                </c:pt>
                <c:pt idx="3">
                  <c:v>1.4</c:v>
                </c:pt>
              </c:numCache>
            </c:numRef>
          </c:val>
          <c:extLst>
            <c:ext xmlns:c16="http://schemas.microsoft.com/office/drawing/2014/chart" uri="{C3380CC4-5D6E-409C-BE32-E72D297353CC}">
              <c16:uniqueId val="{00000008-F7FB-4DAC-B0F5-4FC8EAC0100D}"/>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85000"/>
                  <a:lumOff val="1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DBC37-C247-5042-AE84-F295062C78CD}" type="datetimeFigureOut">
              <a:rPr lang="en-US" smtClean="0"/>
              <a:t>4/27/2025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2EE354-0ECF-024E-8E05-C65D8DA17C4A}" type="slidenum">
              <a:rPr lang="en-US" smtClean="0"/>
              <a:t>‹#›</a:t>
            </a:fld>
            <a:endParaRPr lang="en-US"/>
          </a:p>
        </p:txBody>
      </p:sp>
    </p:spTree>
    <p:extLst>
      <p:ext uri="{BB962C8B-B14F-4D97-AF65-F5344CB8AC3E}">
        <p14:creationId xmlns:p14="http://schemas.microsoft.com/office/powerpoint/2010/main" val="775805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EE354-0ECF-024E-8E05-C65D8DA17C4A}" type="slidenum">
              <a:rPr lang="en-US" smtClean="0"/>
              <a:t>1</a:t>
            </a:fld>
            <a:endParaRPr lang="en-US"/>
          </a:p>
        </p:txBody>
      </p:sp>
    </p:spTree>
    <p:extLst>
      <p:ext uri="{BB962C8B-B14F-4D97-AF65-F5344CB8AC3E}">
        <p14:creationId xmlns:p14="http://schemas.microsoft.com/office/powerpoint/2010/main" val="4122425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3CDAF-2B54-0783-1115-6EAFD05BAF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DAF7FFB-B8D4-59E6-257E-5A515C3888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A3DAE8E-3CD9-5646-76D9-99E2CD18588C}"/>
              </a:ext>
            </a:extLst>
          </p:cNvPr>
          <p:cNvSpPr>
            <a:spLocks noGrp="1"/>
          </p:cNvSpPr>
          <p:nvPr>
            <p:ph type="dt" sz="half" idx="10"/>
          </p:nvPr>
        </p:nvSpPr>
        <p:spPr/>
        <p:txBody>
          <a:bodyPr/>
          <a:lstStyle/>
          <a:p>
            <a:fld id="{0BA6F790-930B-2849-BBD4-2E581FFBEDC3}" type="datetimeFigureOut">
              <a:rPr lang="en-US" smtClean="0"/>
              <a:t>4/27/2025</a:t>
            </a:fld>
            <a:endParaRPr lang="en-US"/>
          </a:p>
        </p:txBody>
      </p:sp>
      <p:sp>
        <p:nvSpPr>
          <p:cNvPr id="5" name="Footer Placeholder 4">
            <a:extLst>
              <a:ext uri="{FF2B5EF4-FFF2-40B4-BE49-F238E27FC236}">
                <a16:creationId xmlns:a16="http://schemas.microsoft.com/office/drawing/2014/main" id="{AE9AB2C5-5FD5-D33A-3EB2-0187B0F19F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6E27C6-1178-543A-E307-C3850DC0029A}"/>
              </a:ext>
            </a:extLst>
          </p:cNvPr>
          <p:cNvSpPr>
            <a:spLocks noGrp="1"/>
          </p:cNvSpPr>
          <p:nvPr>
            <p:ph type="sldNum" sz="quarter" idx="12"/>
          </p:nvPr>
        </p:nvSpPr>
        <p:spPr/>
        <p:txBody>
          <a:bodyPr/>
          <a:lstStyle/>
          <a:p>
            <a:fld id="{22A18A98-E11B-E441-AD74-9A7A80D6B6D3}" type="slidenum">
              <a:rPr lang="en-US" smtClean="0"/>
              <a:t>‹#›</a:t>
            </a:fld>
            <a:endParaRPr lang="en-US"/>
          </a:p>
        </p:txBody>
      </p:sp>
    </p:spTree>
    <p:extLst>
      <p:ext uri="{BB962C8B-B14F-4D97-AF65-F5344CB8AC3E}">
        <p14:creationId xmlns:p14="http://schemas.microsoft.com/office/powerpoint/2010/main" val="2802309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A07A2-45E0-C2AF-3F61-F680706A66F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824BAC6-E5FC-7A91-B750-782FEA3DF56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44D6F6E-39E0-6B8A-5A3D-583B83CBB779}"/>
              </a:ext>
            </a:extLst>
          </p:cNvPr>
          <p:cNvSpPr>
            <a:spLocks noGrp="1"/>
          </p:cNvSpPr>
          <p:nvPr>
            <p:ph type="dt" sz="half" idx="10"/>
          </p:nvPr>
        </p:nvSpPr>
        <p:spPr/>
        <p:txBody>
          <a:bodyPr/>
          <a:lstStyle/>
          <a:p>
            <a:fld id="{0BA6F790-930B-2849-BBD4-2E581FFBEDC3}" type="datetimeFigureOut">
              <a:rPr lang="en-US" smtClean="0"/>
              <a:t>4/27/2025</a:t>
            </a:fld>
            <a:endParaRPr lang="en-US"/>
          </a:p>
        </p:txBody>
      </p:sp>
      <p:sp>
        <p:nvSpPr>
          <p:cNvPr id="5" name="Footer Placeholder 4">
            <a:extLst>
              <a:ext uri="{FF2B5EF4-FFF2-40B4-BE49-F238E27FC236}">
                <a16:creationId xmlns:a16="http://schemas.microsoft.com/office/drawing/2014/main" id="{391D5E9C-15EB-CEF6-6FC7-4F71F748F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B806D2-2EBA-3596-BECA-0A64D0628E01}"/>
              </a:ext>
            </a:extLst>
          </p:cNvPr>
          <p:cNvSpPr>
            <a:spLocks noGrp="1"/>
          </p:cNvSpPr>
          <p:nvPr>
            <p:ph type="sldNum" sz="quarter" idx="12"/>
          </p:nvPr>
        </p:nvSpPr>
        <p:spPr/>
        <p:txBody>
          <a:bodyPr/>
          <a:lstStyle/>
          <a:p>
            <a:fld id="{22A18A98-E11B-E441-AD74-9A7A80D6B6D3}" type="slidenum">
              <a:rPr lang="en-US" smtClean="0"/>
              <a:t>‹#›</a:t>
            </a:fld>
            <a:endParaRPr lang="en-US"/>
          </a:p>
        </p:txBody>
      </p:sp>
    </p:spTree>
    <p:extLst>
      <p:ext uri="{BB962C8B-B14F-4D97-AF65-F5344CB8AC3E}">
        <p14:creationId xmlns:p14="http://schemas.microsoft.com/office/powerpoint/2010/main" val="1144861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F4FCF-8E60-9EF0-7AEA-08584D75034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023B606-DA4E-B481-BF56-81C3B6A143E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4F828C9-F419-8C07-0788-691166F585F5}"/>
              </a:ext>
            </a:extLst>
          </p:cNvPr>
          <p:cNvSpPr>
            <a:spLocks noGrp="1"/>
          </p:cNvSpPr>
          <p:nvPr>
            <p:ph type="dt" sz="half" idx="10"/>
          </p:nvPr>
        </p:nvSpPr>
        <p:spPr/>
        <p:txBody>
          <a:bodyPr/>
          <a:lstStyle/>
          <a:p>
            <a:fld id="{0BA6F790-930B-2849-BBD4-2E581FFBEDC3}" type="datetimeFigureOut">
              <a:rPr lang="en-US" smtClean="0"/>
              <a:t>4/27/2025</a:t>
            </a:fld>
            <a:endParaRPr lang="en-US"/>
          </a:p>
        </p:txBody>
      </p:sp>
      <p:sp>
        <p:nvSpPr>
          <p:cNvPr id="5" name="Footer Placeholder 4">
            <a:extLst>
              <a:ext uri="{FF2B5EF4-FFF2-40B4-BE49-F238E27FC236}">
                <a16:creationId xmlns:a16="http://schemas.microsoft.com/office/drawing/2014/main" id="{5BA7E1AE-EBB6-C250-AD57-174F0B80E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2955DD-99B8-9552-7FB8-04A2136439B3}"/>
              </a:ext>
            </a:extLst>
          </p:cNvPr>
          <p:cNvSpPr>
            <a:spLocks noGrp="1"/>
          </p:cNvSpPr>
          <p:nvPr>
            <p:ph type="sldNum" sz="quarter" idx="12"/>
          </p:nvPr>
        </p:nvSpPr>
        <p:spPr/>
        <p:txBody>
          <a:bodyPr/>
          <a:lstStyle/>
          <a:p>
            <a:fld id="{22A18A98-E11B-E441-AD74-9A7A80D6B6D3}" type="slidenum">
              <a:rPr lang="en-US" smtClean="0"/>
              <a:t>‹#›</a:t>
            </a:fld>
            <a:endParaRPr lang="en-US"/>
          </a:p>
        </p:txBody>
      </p:sp>
    </p:spTree>
    <p:extLst>
      <p:ext uri="{BB962C8B-B14F-4D97-AF65-F5344CB8AC3E}">
        <p14:creationId xmlns:p14="http://schemas.microsoft.com/office/powerpoint/2010/main" val="2745926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ayout 16">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31150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8673116-E13E-41DC-8128-33A92B4DC504}"/>
              </a:ext>
            </a:extLst>
          </p:cNvPr>
          <p:cNvSpPr>
            <a:spLocks noGrp="1"/>
          </p:cNvSpPr>
          <p:nvPr>
            <p:ph type="pic" sz="quarter" idx="10" hasCustomPrompt="1"/>
          </p:nvPr>
        </p:nvSpPr>
        <p:spPr>
          <a:xfrm>
            <a:off x="7288189" y="881109"/>
            <a:ext cx="3411017" cy="2700360"/>
          </a:xfrm>
          <a:custGeom>
            <a:avLst/>
            <a:gdLst>
              <a:gd name="connsiteX0" fmla="*/ 450069 w 3411017"/>
              <a:gd name="connsiteY0" fmla="*/ 0 h 2700360"/>
              <a:gd name="connsiteX1" fmla="*/ 2960949 w 3411017"/>
              <a:gd name="connsiteY1" fmla="*/ 0 h 2700360"/>
              <a:gd name="connsiteX2" fmla="*/ 3411017 w 3411017"/>
              <a:gd name="connsiteY2" fmla="*/ 450068 h 2700360"/>
              <a:gd name="connsiteX3" fmla="*/ 3411017 w 3411017"/>
              <a:gd name="connsiteY3" fmla="*/ 2250291 h 2700360"/>
              <a:gd name="connsiteX4" fmla="*/ 2960949 w 3411017"/>
              <a:gd name="connsiteY4" fmla="*/ 2700360 h 2700360"/>
              <a:gd name="connsiteX5" fmla="*/ 450069 w 3411017"/>
              <a:gd name="connsiteY5" fmla="*/ 2700360 h 2700360"/>
              <a:gd name="connsiteX6" fmla="*/ 0 w 3411017"/>
              <a:gd name="connsiteY6" fmla="*/ 2250291 h 2700360"/>
              <a:gd name="connsiteX7" fmla="*/ 0 w 3411017"/>
              <a:gd name="connsiteY7" fmla="*/ 450068 h 2700360"/>
              <a:gd name="connsiteX8" fmla="*/ 450069 w 3411017"/>
              <a:gd name="connsiteY8" fmla="*/ 0 h 2700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1017" h="2700360">
                <a:moveTo>
                  <a:pt x="450069" y="0"/>
                </a:moveTo>
                <a:lnTo>
                  <a:pt x="2960949" y="0"/>
                </a:lnTo>
                <a:cubicBezTo>
                  <a:pt x="3209515" y="0"/>
                  <a:pt x="3411017" y="201502"/>
                  <a:pt x="3411017" y="450068"/>
                </a:cubicBezTo>
                <a:lnTo>
                  <a:pt x="3411017" y="2250291"/>
                </a:lnTo>
                <a:cubicBezTo>
                  <a:pt x="3411017" y="2498857"/>
                  <a:pt x="3209515" y="2700360"/>
                  <a:pt x="2960949" y="2700360"/>
                </a:cubicBezTo>
                <a:lnTo>
                  <a:pt x="450069" y="2700360"/>
                </a:lnTo>
                <a:cubicBezTo>
                  <a:pt x="201503" y="2700360"/>
                  <a:pt x="0" y="2498857"/>
                  <a:pt x="0" y="2250291"/>
                </a:cubicBezTo>
                <a:lnTo>
                  <a:pt x="0" y="450068"/>
                </a:lnTo>
                <a:cubicBezTo>
                  <a:pt x="0" y="201502"/>
                  <a:pt x="201503" y="0"/>
                  <a:pt x="450069" y="0"/>
                </a:cubicBezTo>
                <a:close/>
              </a:path>
            </a:pathLst>
          </a:custGeom>
          <a:solidFill>
            <a:schemeClr val="bg1">
              <a:lumMod val="85000"/>
              <a:alpha val="10000"/>
            </a:schemeClr>
          </a:solidFill>
          <a:ln>
            <a:noFill/>
          </a:ln>
          <a:effectLst>
            <a:innerShdw blurRad="127000" dist="508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l">
              <a:buNone/>
              <a:defRPr lang="en-ID" sz="1800">
                <a:solidFill>
                  <a:schemeClr val="bg2">
                    <a:lumMod val="90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p:txBody>
      </p:sp>
    </p:spTree>
    <p:extLst>
      <p:ext uri="{BB962C8B-B14F-4D97-AF65-F5344CB8AC3E}">
        <p14:creationId xmlns:p14="http://schemas.microsoft.com/office/powerpoint/2010/main" val="330749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250"/>
                                  </p:stCondLst>
                                  <p:childTnLst>
                                    <p:animMotion origin="layout" path="M 4.375E-6 3.33333E-6 L 0.01237 0.02847 " pathEditMode="relative" rAng="0" ptsTypes="AA">
                                      <p:cBhvr>
                                        <p:cTn id="9" dur="1000" spd="-100000" fill="hold"/>
                                        <p:tgtEl>
                                          <p:spTgt spid="9"/>
                                        </p:tgtEl>
                                        <p:attrNameLst>
                                          <p:attrName>ppt_x</p:attrName>
                                          <p:attrName>ppt_y</p:attrName>
                                        </p:attrNameLst>
                                      </p:cBhvr>
                                      <p:rCtr x="612"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550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A6C81-2B4B-8715-0DE6-77FEC45BD06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6F28F61-B07D-9F18-2077-2BC5FD56328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3A8414-E90A-67D6-58CF-50BE475D2578}"/>
              </a:ext>
            </a:extLst>
          </p:cNvPr>
          <p:cNvSpPr>
            <a:spLocks noGrp="1"/>
          </p:cNvSpPr>
          <p:nvPr>
            <p:ph type="dt" sz="half" idx="10"/>
          </p:nvPr>
        </p:nvSpPr>
        <p:spPr/>
        <p:txBody>
          <a:bodyPr/>
          <a:lstStyle/>
          <a:p>
            <a:fld id="{0BA6F790-930B-2849-BBD4-2E581FFBEDC3}" type="datetimeFigureOut">
              <a:rPr lang="en-US" smtClean="0"/>
              <a:t>4/27/2025</a:t>
            </a:fld>
            <a:endParaRPr lang="en-US"/>
          </a:p>
        </p:txBody>
      </p:sp>
      <p:sp>
        <p:nvSpPr>
          <p:cNvPr id="5" name="Footer Placeholder 4">
            <a:extLst>
              <a:ext uri="{FF2B5EF4-FFF2-40B4-BE49-F238E27FC236}">
                <a16:creationId xmlns:a16="http://schemas.microsoft.com/office/drawing/2014/main" id="{94710176-33F5-DE24-70C4-CC20DA81DC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D3903A-C84D-F4C4-11D8-696E27A5DFED}"/>
              </a:ext>
            </a:extLst>
          </p:cNvPr>
          <p:cNvSpPr>
            <a:spLocks noGrp="1"/>
          </p:cNvSpPr>
          <p:nvPr>
            <p:ph type="sldNum" sz="quarter" idx="12"/>
          </p:nvPr>
        </p:nvSpPr>
        <p:spPr/>
        <p:txBody>
          <a:bodyPr/>
          <a:lstStyle/>
          <a:p>
            <a:fld id="{22A18A98-E11B-E441-AD74-9A7A80D6B6D3}" type="slidenum">
              <a:rPr lang="en-US" smtClean="0"/>
              <a:t>‹#›</a:t>
            </a:fld>
            <a:endParaRPr lang="en-US"/>
          </a:p>
        </p:txBody>
      </p:sp>
    </p:spTree>
    <p:extLst>
      <p:ext uri="{BB962C8B-B14F-4D97-AF65-F5344CB8AC3E}">
        <p14:creationId xmlns:p14="http://schemas.microsoft.com/office/powerpoint/2010/main" val="590325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0458D-780E-F444-CC1A-23D4D3D933F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1840BB9-8E25-9E91-613C-45522EDE052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31EDCCB-1BDD-0D65-B318-FC9889901196}"/>
              </a:ext>
            </a:extLst>
          </p:cNvPr>
          <p:cNvSpPr>
            <a:spLocks noGrp="1"/>
          </p:cNvSpPr>
          <p:nvPr>
            <p:ph type="dt" sz="half" idx="10"/>
          </p:nvPr>
        </p:nvSpPr>
        <p:spPr/>
        <p:txBody>
          <a:bodyPr/>
          <a:lstStyle/>
          <a:p>
            <a:fld id="{0BA6F790-930B-2849-BBD4-2E581FFBEDC3}" type="datetimeFigureOut">
              <a:rPr lang="en-US" smtClean="0"/>
              <a:t>4/27/2025</a:t>
            </a:fld>
            <a:endParaRPr lang="en-US"/>
          </a:p>
        </p:txBody>
      </p:sp>
      <p:sp>
        <p:nvSpPr>
          <p:cNvPr id="5" name="Footer Placeholder 4">
            <a:extLst>
              <a:ext uri="{FF2B5EF4-FFF2-40B4-BE49-F238E27FC236}">
                <a16:creationId xmlns:a16="http://schemas.microsoft.com/office/drawing/2014/main" id="{3EB4924A-BD3A-E529-1F61-D0300A4C6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6A552-5CD8-3814-F3CF-3FC05584E997}"/>
              </a:ext>
            </a:extLst>
          </p:cNvPr>
          <p:cNvSpPr>
            <a:spLocks noGrp="1"/>
          </p:cNvSpPr>
          <p:nvPr>
            <p:ph type="sldNum" sz="quarter" idx="12"/>
          </p:nvPr>
        </p:nvSpPr>
        <p:spPr/>
        <p:txBody>
          <a:bodyPr/>
          <a:lstStyle/>
          <a:p>
            <a:fld id="{22A18A98-E11B-E441-AD74-9A7A80D6B6D3}" type="slidenum">
              <a:rPr lang="en-US" smtClean="0"/>
              <a:t>‹#›</a:t>
            </a:fld>
            <a:endParaRPr lang="en-US"/>
          </a:p>
        </p:txBody>
      </p:sp>
    </p:spTree>
    <p:extLst>
      <p:ext uri="{BB962C8B-B14F-4D97-AF65-F5344CB8AC3E}">
        <p14:creationId xmlns:p14="http://schemas.microsoft.com/office/powerpoint/2010/main" val="2504777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9452-1AC0-0F9C-1BD2-0BB3F136CCB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A839EC6-3034-5CA8-D7F0-104B8AE8747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AD3B820-3231-5432-3528-083145C047E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A42D290-AD07-4993-1258-9C3E4D05BA1B}"/>
              </a:ext>
            </a:extLst>
          </p:cNvPr>
          <p:cNvSpPr>
            <a:spLocks noGrp="1"/>
          </p:cNvSpPr>
          <p:nvPr>
            <p:ph type="dt" sz="half" idx="10"/>
          </p:nvPr>
        </p:nvSpPr>
        <p:spPr/>
        <p:txBody>
          <a:bodyPr/>
          <a:lstStyle/>
          <a:p>
            <a:fld id="{0BA6F790-930B-2849-BBD4-2E581FFBEDC3}" type="datetimeFigureOut">
              <a:rPr lang="en-US" smtClean="0"/>
              <a:t>4/27/2025</a:t>
            </a:fld>
            <a:endParaRPr lang="en-US"/>
          </a:p>
        </p:txBody>
      </p:sp>
      <p:sp>
        <p:nvSpPr>
          <p:cNvPr id="6" name="Footer Placeholder 5">
            <a:extLst>
              <a:ext uri="{FF2B5EF4-FFF2-40B4-BE49-F238E27FC236}">
                <a16:creationId xmlns:a16="http://schemas.microsoft.com/office/drawing/2014/main" id="{75D1D229-665F-DB3D-19CC-740200AD56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905CA4-5EBC-3AAA-0BFF-707882E868BC}"/>
              </a:ext>
            </a:extLst>
          </p:cNvPr>
          <p:cNvSpPr>
            <a:spLocks noGrp="1"/>
          </p:cNvSpPr>
          <p:nvPr>
            <p:ph type="sldNum" sz="quarter" idx="12"/>
          </p:nvPr>
        </p:nvSpPr>
        <p:spPr/>
        <p:txBody>
          <a:bodyPr/>
          <a:lstStyle/>
          <a:p>
            <a:fld id="{22A18A98-E11B-E441-AD74-9A7A80D6B6D3}" type="slidenum">
              <a:rPr lang="en-US" smtClean="0"/>
              <a:t>‹#›</a:t>
            </a:fld>
            <a:endParaRPr lang="en-US"/>
          </a:p>
        </p:txBody>
      </p:sp>
    </p:spTree>
    <p:extLst>
      <p:ext uri="{BB962C8B-B14F-4D97-AF65-F5344CB8AC3E}">
        <p14:creationId xmlns:p14="http://schemas.microsoft.com/office/powerpoint/2010/main" val="2367774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FD376-9B34-7872-2F8D-99D42DB9637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F199046-B93D-EF42-9214-C4965A5EE6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376ED3-AE9F-CE19-5384-F1A4BD50C56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4D1BE03-C549-24FB-BC6E-6CC8551305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AE28268-B1B7-EA70-492A-D0CD95567F3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7761E89-E4B1-C24A-F699-F94445F2D943}"/>
              </a:ext>
            </a:extLst>
          </p:cNvPr>
          <p:cNvSpPr>
            <a:spLocks noGrp="1"/>
          </p:cNvSpPr>
          <p:nvPr>
            <p:ph type="dt" sz="half" idx="10"/>
          </p:nvPr>
        </p:nvSpPr>
        <p:spPr/>
        <p:txBody>
          <a:bodyPr/>
          <a:lstStyle/>
          <a:p>
            <a:fld id="{0BA6F790-930B-2849-BBD4-2E581FFBEDC3}" type="datetimeFigureOut">
              <a:rPr lang="en-US" smtClean="0"/>
              <a:t>4/27/2025</a:t>
            </a:fld>
            <a:endParaRPr lang="en-US"/>
          </a:p>
        </p:txBody>
      </p:sp>
      <p:sp>
        <p:nvSpPr>
          <p:cNvPr id="8" name="Footer Placeholder 7">
            <a:extLst>
              <a:ext uri="{FF2B5EF4-FFF2-40B4-BE49-F238E27FC236}">
                <a16:creationId xmlns:a16="http://schemas.microsoft.com/office/drawing/2014/main" id="{80FC60B7-0AC0-C594-867F-D64C285E4A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1D4047-7EB8-AE1C-F630-53B6B1B9E773}"/>
              </a:ext>
            </a:extLst>
          </p:cNvPr>
          <p:cNvSpPr>
            <a:spLocks noGrp="1"/>
          </p:cNvSpPr>
          <p:nvPr>
            <p:ph type="sldNum" sz="quarter" idx="12"/>
          </p:nvPr>
        </p:nvSpPr>
        <p:spPr/>
        <p:txBody>
          <a:bodyPr/>
          <a:lstStyle/>
          <a:p>
            <a:fld id="{22A18A98-E11B-E441-AD74-9A7A80D6B6D3}" type="slidenum">
              <a:rPr lang="en-US" smtClean="0"/>
              <a:t>‹#›</a:t>
            </a:fld>
            <a:endParaRPr lang="en-US"/>
          </a:p>
        </p:txBody>
      </p:sp>
    </p:spTree>
    <p:extLst>
      <p:ext uri="{BB962C8B-B14F-4D97-AF65-F5344CB8AC3E}">
        <p14:creationId xmlns:p14="http://schemas.microsoft.com/office/powerpoint/2010/main" val="2700551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1DD4-51CA-EF33-1B53-2F2CDCC9B5B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A02ACF4-C6AA-7250-FB21-318EAECBBF32}"/>
              </a:ext>
            </a:extLst>
          </p:cNvPr>
          <p:cNvSpPr>
            <a:spLocks noGrp="1"/>
          </p:cNvSpPr>
          <p:nvPr>
            <p:ph type="dt" sz="half" idx="10"/>
          </p:nvPr>
        </p:nvSpPr>
        <p:spPr/>
        <p:txBody>
          <a:bodyPr/>
          <a:lstStyle/>
          <a:p>
            <a:fld id="{0BA6F790-930B-2849-BBD4-2E581FFBEDC3}" type="datetimeFigureOut">
              <a:rPr lang="en-US" smtClean="0"/>
              <a:t>4/27/2025</a:t>
            </a:fld>
            <a:endParaRPr lang="en-US"/>
          </a:p>
        </p:txBody>
      </p:sp>
      <p:sp>
        <p:nvSpPr>
          <p:cNvPr id="4" name="Footer Placeholder 3">
            <a:extLst>
              <a:ext uri="{FF2B5EF4-FFF2-40B4-BE49-F238E27FC236}">
                <a16:creationId xmlns:a16="http://schemas.microsoft.com/office/drawing/2014/main" id="{C40DA26A-9A93-72D0-AF17-A11E015F53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7B8389-91AF-810C-D8B1-11E656EF332D}"/>
              </a:ext>
            </a:extLst>
          </p:cNvPr>
          <p:cNvSpPr>
            <a:spLocks noGrp="1"/>
          </p:cNvSpPr>
          <p:nvPr>
            <p:ph type="sldNum" sz="quarter" idx="12"/>
          </p:nvPr>
        </p:nvSpPr>
        <p:spPr/>
        <p:txBody>
          <a:bodyPr/>
          <a:lstStyle/>
          <a:p>
            <a:fld id="{22A18A98-E11B-E441-AD74-9A7A80D6B6D3}" type="slidenum">
              <a:rPr lang="en-US" smtClean="0"/>
              <a:t>‹#›</a:t>
            </a:fld>
            <a:endParaRPr lang="en-US"/>
          </a:p>
        </p:txBody>
      </p:sp>
    </p:spTree>
    <p:extLst>
      <p:ext uri="{BB962C8B-B14F-4D97-AF65-F5344CB8AC3E}">
        <p14:creationId xmlns:p14="http://schemas.microsoft.com/office/powerpoint/2010/main" val="2093166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330B37-B483-EC44-60B5-93B9316C71E1}"/>
              </a:ext>
            </a:extLst>
          </p:cNvPr>
          <p:cNvSpPr>
            <a:spLocks noGrp="1"/>
          </p:cNvSpPr>
          <p:nvPr>
            <p:ph type="dt" sz="half" idx="10"/>
          </p:nvPr>
        </p:nvSpPr>
        <p:spPr/>
        <p:txBody>
          <a:bodyPr/>
          <a:lstStyle/>
          <a:p>
            <a:fld id="{0BA6F790-930B-2849-BBD4-2E581FFBEDC3}" type="datetimeFigureOut">
              <a:rPr lang="en-US" smtClean="0"/>
              <a:t>4/27/2025</a:t>
            </a:fld>
            <a:endParaRPr lang="en-US"/>
          </a:p>
        </p:txBody>
      </p:sp>
      <p:sp>
        <p:nvSpPr>
          <p:cNvPr id="3" name="Footer Placeholder 2">
            <a:extLst>
              <a:ext uri="{FF2B5EF4-FFF2-40B4-BE49-F238E27FC236}">
                <a16:creationId xmlns:a16="http://schemas.microsoft.com/office/drawing/2014/main" id="{7C819932-D723-D1A8-A840-3D0BBE173D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408DD4-E825-6644-BF97-D97E1EE48C4D}"/>
              </a:ext>
            </a:extLst>
          </p:cNvPr>
          <p:cNvSpPr>
            <a:spLocks noGrp="1"/>
          </p:cNvSpPr>
          <p:nvPr>
            <p:ph type="sldNum" sz="quarter" idx="12"/>
          </p:nvPr>
        </p:nvSpPr>
        <p:spPr/>
        <p:txBody>
          <a:bodyPr/>
          <a:lstStyle/>
          <a:p>
            <a:fld id="{22A18A98-E11B-E441-AD74-9A7A80D6B6D3}" type="slidenum">
              <a:rPr lang="en-US" smtClean="0"/>
              <a:t>‹#›</a:t>
            </a:fld>
            <a:endParaRPr lang="en-US"/>
          </a:p>
        </p:txBody>
      </p:sp>
    </p:spTree>
    <p:extLst>
      <p:ext uri="{BB962C8B-B14F-4D97-AF65-F5344CB8AC3E}">
        <p14:creationId xmlns:p14="http://schemas.microsoft.com/office/powerpoint/2010/main" val="3662721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AD922-FF4E-B8A5-840A-8409C23DA5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D36C077-3A45-8B05-6746-E185367DB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2F6CCDF-06BA-CF06-B8C0-945CD095F1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DAD728-031F-9037-B2E2-1188E3FE380C}"/>
              </a:ext>
            </a:extLst>
          </p:cNvPr>
          <p:cNvSpPr>
            <a:spLocks noGrp="1"/>
          </p:cNvSpPr>
          <p:nvPr>
            <p:ph type="dt" sz="half" idx="10"/>
          </p:nvPr>
        </p:nvSpPr>
        <p:spPr/>
        <p:txBody>
          <a:bodyPr/>
          <a:lstStyle/>
          <a:p>
            <a:fld id="{0BA6F790-930B-2849-BBD4-2E581FFBEDC3}" type="datetimeFigureOut">
              <a:rPr lang="en-US" smtClean="0"/>
              <a:t>4/27/2025</a:t>
            </a:fld>
            <a:endParaRPr lang="en-US"/>
          </a:p>
        </p:txBody>
      </p:sp>
      <p:sp>
        <p:nvSpPr>
          <p:cNvPr id="6" name="Footer Placeholder 5">
            <a:extLst>
              <a:ext uri="{FF2B5EF4-FFF2-40B4-BE49-F238E27FC236}">
                <a16:creationId xmlns:a16="http://schemas.microsoft.com/office/drawing/2014/main" id="{014C0D8C-8F98-041F-B5B4-D2E8A2B6DE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6E3D5B-CB65-36D8-0A33-CC0A35761729}"/>
              </a:ext>
            </a:extLst>
          </p:cNvPr>
          <p:cNvSpPr>
            <a:spLocks noGrp="1"/>
          </p:cNvSpPr>
          <p:nvPr>
            <p:ph type="sldNum" sz="quarter" idx="12"/>
          </p:nvPr>
        </p:nvSpPr>
        <p:spPr/>
        <p:txBody>
          <a:bodyPr/>
          <a:lstStyle/>
          <a:p>
            <a:fld id="{22A18A98-E11B-E441-AD74-9A7A80D6B6D3}" type="slidenum">
              <a:rPr lang="en-US" smtClean="0"/>
              <a:t>‹#›</a:t>
            </a:fld>
            <a:endParaRPr lang="en-US"/>
          </a:p>
        </p:txBody>
      </p:sp>
    </p:spTree>
    <p:extLst>
      <p:ext uri="{BB962C8B-B14F-4D97-AF65-F5344CB8AC3E}">
        <p14:creationId xmlns:p14="http://schemas.microsoft.com/office/powerpoint/2010/main" val="2063498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34F7-26C8-B4F0-0F4E-B57511211CB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378DD9E-A82F-47E6-EE7D-4AABAC0D01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A78B61-A3FC-BEB3-8817-94970D3E63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A66AA7-BE8C-05A5-ED4F-FEE1A5ADDD83}"/>
              </a:ext>
            </a:extLst>
          </p:cNvPr>
          <p:cNvSpPr>
            <a:spLocks noGrp="1"/>
          </p:cNvSpPr>
          <p:nvPr>
            <p:ph type="dt" sz="half" idx="10"/>
          </p:nvPr>
        </p:nvSpPr>
        <p:spPr/>
        <p:txBody>
          <a:bodyPr/>
          <a:lstStyle/>
          <a:p>
            <a:fld id="{0BA6F790-930B-2849-BBD4-2E581FFBEDC3}" type="datetimeFigureOut">
              <a:rPr lang="en-US" smtClean="0"/>
              <a:t>4/27/2025</a:t>
            </a:fld>
            <a:endParaRPr lang="en-US"/>
          </a:p>
        </p:txBody>
      </p:sp>
      <p:sp>
        <p:nvSpPr>
          <p:cNvPr id="6" name="Footer Placeholder 5">
            <a:extLst>
              <a:ext uri="{FF2B5EF4-FFF2-40B4-BE49-F238E27FC236}">
                <a16:creationId xmlns:a16="http://schemas.microsoft.com/office/drawing/2014/main" id="{CCBC4FBA-9020-E735-1C3E-18DB333464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B27310-041B-36FB-608B-C3DFC39DF91C}"/>
              </a:ext>
            </a:extLst>
          </p:cNvPr>
          <p:cNvSpPr>
            <a:spLocks noGrp="1"/>
          </p:cNvSpPr>
          <p:nvPr>
            <p:ph type="sldNum" sz="quarter" idx="12"/>
          </p:nvPr>
        </p:nvSpPr>
        <p:spPr/>
        <p:txBody>
          <a:bodyPr/>
          <a:lstStyle/>
          <a:p>
            <a:fld id="{22A18A98-E11B-E441-AD74-9A7A80D6B6D3}" type="slidenum">
              <a:rPr lang="en-US" smtClean="0"/>
              <a:t>‹#›</a:t>
            </a:fld>
            <a:endParaRPr lang="en-US"/>
          </a:p>
        </p:txBody>
      </p:sp>
    </p:spTree>
    <p:extLst>
      <p:ext uri="{BB962C8B-B14F-4D97-AF65-F5344CB8AC3E}">
        <p14:creationId xmlns:p14="http://schemas.microsoft.com/office/powerpoint/2010/main" val="1156662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7339AC-1032-098C-7BB2-001E857DB1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2CAF6E0-3AF5-8A15-2942-ABE3E91582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03938DF-B8D7-2AEF-652D-31C56E893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BA6F790-930B-2849-BBD4-2E581FFBEDC3}" type="datetimeFigureOut">
              <a:rPr lang="en-US" smtClean="0"/>
              <a:t>4/27/2025</a:t>
            </a:fld>
            <a:endParaRPr lang="en-US"/>
          </a:p>
        </p:txBody>
      </p:sp>
      <p:sp>
        <p:nvSpPr>
          <p:cNvPr id="5" name="Footer Placeholder 4">
            <a:extLst>
              <a:ext uri="{FF2B5EF4-FFF2-40B4-BE49-F238E27FC236}">
                <a16:creationId xmlns:a16="http://schemas.microsoft.com/office/drawing/2014/main" id="{ABE87E69-0B22-F939-6132-CEC69370AD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33BB6CB-F3AE-DC2D-8993-B2E3A5AC09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A18A98-E11B-E441-AD74-9A7A80D6B6D3}" type="slidenum">
              <a:rPr lang="en-US" smtClean="0"/>
              <a:t>‹#›</a:t>
            </a:fld>
            <a:endParaRPr lang="en-US"/>
          </a:p>
        </p:txBody>
      </p:sp>
      <p:sp>
        <p:nvSpPr>
          <p:cNvPr id="9" name="TextBox 8">
            <a:extLst>
              <a:ext uri="{FF2B5EF4-FFF2-40B4-BE49-F238E27FC236}">
                <a16:creationId xmlns:a16="http://schemas.microsoft.com/office/drawing/2014/main" id="{16611709-C676-0FC5-675E-3A610B16CE11}"/>
              </a:ext>
            </a:extLst>
          </p:cNvPr>
          <p:cNvSpPr txBox="1"/>
          <p:nvPr userDrawn="1">
            <p:extLst>
              <p:ext uri="{1162E1C5-73C7-4A58-AE30-91384D911F3F}">
                <p184:classification xmlns:p184="http://schemas.microsoft.com/office/powerpoint/2018/4/main" val="hdr"/>
              </p:ext>
            </p:extLst>
          </p:nvPr>
        </p:nvSpPr>
        <p:spPr>
          <a:xfrm>
            <a:off x="5676075" y="63500"/>
            <a:ext cx="874712" cy="182880"/>
          </a:xfrm>
          <a:prstGeom prst="rect">
            <a:avLst/>
          </a:prstGeom>
        </p:spPr>
        <p:txBody>
          <a:bodyPr horzOverflow="overflow" lIns="0" tIns="0" rIns="0" bIns="0">
            <a:spAutoFit/>
          </a:bodyPr>
          <a:lstStyle/>
          <a:p>
            <a:pPr algn="l"/>
            <a:r>
              <a:rPr lang="en-GB" sz="12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Ecctis - Public</a:t>
            </a:r>
          </a:p>
        </p:txBody>
      </p:sp>
      <p:sp>
        <p:nvSpPr>
          <p:cNvPr id="10" name="TextBox 9">
            <a:extLst>
              <a:ext uri="{FF2B5EF4-FFF2-40B4-BE49-F238E27FC236}">
                <a16:creationId xmlns:a16="http://schemas.microsoft.com/office/drawing/2014/main" id="{B15694B8-9D39-9A22-B4FC-80F315A714C8}"/>
              </a:ext>
            </a:extLst>
          </p:cNvPr>
          <p:cNvSpPr txBox="1"/>
          <p:nvPr userDrawn="1">
            <p:extLst>
              <p:ext uri="{1162E1C5-73C7-4A58-AE30-91384D911F3F}">
                <p184:classification xmlns:p184="http://schemas.microsoft.com/office/powerpoint/2018/4/main" val="ftr"/>
              </p:ext>
            </p:extLst>
          </p:nvPr>
        </p:nvSpPr>
        <p:spPr>
          <a:xfrm>
            <a:off x="5676075" y="6611620"/>
            <a:ext cx="874712" cy="182880"/>
          </a:xfrm>
          <a:prstGeom prst="rect">
            <a:avLst/>
          </a:prstGeom>
        </p:spPr>
        <p:txBody>
          <a:bodyPr horzOverflow="overflow" lIns="0" tIns="0" rIns="0" bIns="0">
            <a:spAutoFit/>
          </a:bodyPr>
          <a:lstStyle/>
          <a:p>
            <a:pPr algn="l"/>
            <a:r>
              <a:rPr lang="en-GB" sz="12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Ecctis - Public</a:t>
            </a:r>
          </a:p>
        </p:txBody>
      </p:sp>
    </p:spTree>
    <p:extLst>
      <p:ext uri="{BB962C8B-B14F-4D97-AF65-F5344CB8AC3E}">
        <p14:creationId xmlns:p14="http://schemas.microsoft.com/office/powerpoint/2010/main" val="2765495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4" r:id="rId13"/>
    <p:sldLayoutId id="214748366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image" Target="../media/image24.jpe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2580B2-C69D-9D24-6C05-6D38C0AD212F}"/>
              </a:ext>
            </a:extLst>
          </p:cNvPr>
          <p:cNvSpPr/>
          <p:nvPr/>
        </p:nvSpPr>
        <p:spPr>
          <a:xfrm>
            <a:off x="1417" y="4299627"/>
            <a:ext cx="12190583" cy="2558374"/>
          </a:xfrm>
          <a:prstGeom prst="rect">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8983-6197-AD9A-7E78-0210BF88445D}"/>
              </a:ext>
            </a:extLst>
          </p:cNvPr>
          <p:cNvSpPr>
            <a:spLocks noGrp="1"/>
          </p:cNvSpPr>
          <p:nvPr>
            <p:ph type="ctrTitle"/>
          </p:nvPr>
        </p:nvSpPr>
        <p:spPr>
          <a:xfrm>
            <a:off x="762000" y="308659"/>
            <a:ext cx="10668000" cy="1683294"/>
          </a:xfrm>
        </p:spPr>
        <p:txBody>
          <a:bodyPr>
            <a:normAutofit fontScale="90000"/>
          </a:bodyPr>
          <a:lstStyle/>
          <a:p>
            <a:r>
              <a:rPr lang="en-GB" sz="4200" b="1" dirty="0">
                <a:solidFill>
                  <a:srgbClr val="070A47"/>
                </a:solidFill>
                <a:latin typeface="Roboto" panose="02000000000000000000" pitchFamily="2" charset="0"/>
                <a:ea typeface="Roboto" panose="02000000000000000000" pitchFamily="2" charset="0"/>
                <a:cs typeface="Roboto" panose="02000000000000000000" pitchFamily="2" charset="0"/>
              </a:rPr>
              <a:t>Beyond Buzzwords: Human-Centred AI in International Admissions</a:t>
            </a:r>
            <a:br>
              <a:rPr lang="en-GB" sz="4200" b="1" dirty="0">
                <a:solidFill>
                  <a:srgbClr val="070A47"/>
                </a:solidFill>
                <a:latin typeface="Roboto" panose="02000000000000000000" pitchFamily="2" charset="0"/>
                <a:ea typeface="Roboto" panose="02000000000000000000" pitchFamily="2" charset="0"/>
                <a:cs typeface="Roboto" panose="02000000000000000000" pitchFamily="2" charset="0"/>
              </a:rPr>
            </a:br>
            <a:endParaRPr lang="en-GB" sz="4200" b="1" dirty="0">
              <a:solidFill>
                <a:srgbClr val="070A47"/>
              </a:solidFill>
              <a:latin typeface="Roboto" panose="02000000000000000000" pitchFamily="2" charset="0"/>
              <a:ea typeface="Roboto" panose="02000000000000000000" pitchFamily="2" charset="0"/>
              <a:cs typeface="Roboto" panose="02000000000000000000" pitchFamily="2" charset="0"/>
            </a:endParaRPr>
          </a:p>
        </p:txBody>
      </p:sp>
      <p:pic>
        <p:nvPicPr>
          <p:cNvPr id="1512" name="Picture 1511" descr="A map of the world&#10;&#10;Description automatically generated">
            <a:extLst>
              <a:ext uri="{FF2B5EF4-FFF2-40B4-BE49-F238E27FC236}">
                <a16:creationId xmlns:a16="http://schemas.microsoft.com/office/drawing/2014/main" id="{868AC26E-AABF-4B6D-6D7A-78091C6838D5}"/>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065464" y="2784775"/>
            <a:ext cx="8196446" cy="29860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65297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text&#10;&#10;Description automatically generated">
            <a:extLst>
              <a:ext uri="{FF2B5EF4-FFF2-40B4-BE49-F238E27FC236}">
                <a16:creationId xmlns:a16="http://schemas.microsoft.com/office/drawing/2014/main" id="{A9DB14AC-5CE3-EDFF-88B8-7BB64EAC1C62}"/>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0" y="0"/>
            <a:ext cx="1465656" cy="6858000"/>
          </a:xfrm>
          <a:prstGeom prst="rect">
            <a:avLst/>
          </a:prstGeom>
        </p:spPr>
      </p:pic>
      <p:pic>
        <p:nvPicPr>
          <p:cNvPr id="15" name="Picture 14" descr="A close up of a text&#10;&#10;Description automatically generated">
            <a:extLst>
              <a:ext uri="{FF2B5EF4-FFF2-40B4-BE49-F238E27FC236}">
                <a16:creationId xmlns:a16="http://schemas.microsoft.com/office/drawing/2014/main" id="{5F871B41-975B-6697-8BF6-FF31150E57A1}"/>
              </a:ext>
            </a:extLst>
          </p:cNvPr>
          <p:cNvPicPr>
            <a:picLocks noChangeAspect="1"/>
          </p:cNvPicPr>
          <p:nvPr/>
        </p:nvPicPr>
        <p:blipFill>
          <a:blip r:embed="rId3"/>
          <a:stretch>
            <a:fillRect/>
          </a:stretch>
        </p:blipFill>
        <p:spPr>
          <a:xfrm>
            <a:off x="1465655" y="2259496"/>
            <a:ext cx="5801889" cy="1495518"/>
          </a:xfrm>
          <a:prstGeom prst="rect">
            <a:avLst/>
          </a:prstGeom>
        </p:spPr>
      </p:pic>
      <p:pic>
        <p:nvPicPr>
          <p:cNvPr id="13" name="Picture 12" descr="A newspaper article with text&#10;&#10;Description automatically generated">
            <a:extLst>
              <a:ext uri="{FF2B5EF4-FFF2-40B4-BE49-F238E27FC236}">
                <a16:creationId xmlns:a16="http://schemas.microsoft.com/office/drawing/2014/main" id="{CE7CA3BA-A29F-C167-79FA-D3DF9A6DD0E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465655" y="3794770"/>
            <a:ext cx="5839828" cy="3102986"/>
          </a:xfrm>
          <a:prstGeom prst="rect">
            <a:avLst/>
          </a:prstGeom>
        </p:spPr>
      </p:pic>
      <p:pic>
        <p:nvPicPr>
          <p:cNvPr id="11" name="Picture 10" descr="A newspaper article with people sitting around a table&#10;&#10;Description automatically generated">
            <a:extLst>
              <a:ext uri="{FF2B5EF4-FFF2-40B4-BE49-F238E27FC236}">
                <a16:creationId xmlns:a16="http://schemas.microsoft.com/office/drawing/2014/main" id="{0CBB4C8B-D27B-2145-CF76-3A831A782A7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092798" y="2277365"/>
            <a:ext cx="5079386" cy="4580635"/>
          </a:xfrm>
          <a:prstGeom prst="rect">
            <a:avLst/>
          </a:prstGeom>
        </p:spPr>
      </p:pic>
      <p:pic>
        <p:nvPicPr>
          <p:cNvPr id="18" name="Picture 17" descr="A newspaper article with text&#10;&#10;Description automatically generated">
            <a:extLst>
              <a:ext uri="{FF2B5EF4-FFF2-40B4-BE49-F238E27FC236}">
                <a16:creationId xmlns:a16="http://schemas.microsoft.com/office/drawing/2014/main" id="{E832AE55-98C7-09C3-6C1F-B150522AE374}"/>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1465655" y="21886"/>
            <a:ext cx="5027126" cy="2197853"/>
          </a:xfrm>
          <a:prstGeom prst="rect">
            <a:avLst/>
          </a:prstGeom>
        </p:spPr>
      </p:pic>
      <p:pic>
        <p:nvPicPr>
          <p:cNvPr id="23" name="Picture 22" descr="A close-up of a newspaper&#10;&#10;Description automatically generated">
            <a:extLst>
              <a:ext uri="{FF2B5EF4-FFF2-40B4-BE49-F238E27FC236}">
                <a16:creationId xmlns:a16="http://schemas.microsoft.com/office/drawing/2014/main" id="{DC3017C8-EF1E-E1DA-77DE-F04EABBE9E11}"/>
              </a:ext>
            </a:extLst>
          </p:cNvPr>
          <p:cNvPicPr>
            <a:picLocks noChangeAspect="1"/>
          </p:cNvPicPr>
          <p:nvPr/>
        </p:nvPicPr>
        <p:blipFill>
          <a:blip r:embed="rId7"/>
          <a:stretch>
            <a:fillRect/>
          </a:stretch>
        </p:blipFill>
        <p:spPr>
          <a:xfrm>
            <a:off x="6322329" y="21887"/>
            <a:ext cx="5869671" cy="2237609"/>
          </a:xfrm>
          <a:prstGeom prst="rect">
            <a:avLst/>
          </a:prstGeom>
        </p:spPr>
      </p:pic>
      <p:pic>
        <p:nvPicPr>
          <p:cNvPr id="2" name="Picture 2">
            <a:extLst>
              <a:ext uri="{FF2B5EF4-FFF2-40B4-BE49-F238E27FC236}">
                <a16:creationId xmlns:a16="http://schemas.microsoft.com/office/drawing/2014/main" id="{1A958BCC-6FD8-E5F3-AFCA-5AA441AE57B3}"/>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385454" y="21886"/>
            <a:ext cx="786730" cy="21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687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earch engine window with colorful text&#10;&#10;Description automatically generated with medium confidence">
            <a:extLst>
              <a:ext uri="{FF2B5EF4-FFF2-40B4-BE49-F238E27FC236}">
                <a16:creationId xmlns:a16="http://schemas.microsoft.com/office/drawing/2014/main" id="{26CB6E9E-4E35-7C29-BCFC-98F4916926DD}"/>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0" y="-1"/>
            <a:ext cx="12192000" cy="6858001"/>
          </a:xfrm>
          <a:prstGeom prst="rect">
            <a:avLst/>
          </a:prstGeom>
        </p:spPr>
      </p:pic>
    </p:spTree>
    <p:extLst>
      <p:ext uri="{BB962C8B-B14F-4D97-AF65-F5344CB8AC3E}">
        <p14:creationId xmlns:p14="http://schemas.microsoft.com/office/powerpoint/2010/main" val="2166715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2EDD82BF-1588-07B4-185B-7B45798D85E1}"/>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0" y="0"/>
            <a:ext cx="11853672" cy="6854854"/>
          </a:xfrm>
          <a:prstGeom prst="rect">
            <a:avLst/>
          </a:prstGeom>
        </p:spPr>
      </p:pic>
    </p:spTree>
    <p:extLst>
      <p:ext uri="{BB962C8B-B14F-4D97-AF65-F5344CB8AC3E}">
        <p14:creationId xmlns:p14="http://schemas.microsoft.com/office/powerpoint/2010/main" val="1840065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4B507B-9C1C-838B-184B-301F9E5723B4}"/>
              </a:ext>
            </a:extLst>
          </p:cNvPr>
          <p:cNvSpPr txBox="1"/>
          <p:nvPr/>
        </p:nvSpPr>
        <p:spPr>
          <a:xfrm>
            <a:off x="1062697" y="408267"/>
            <a:ext cx="5354789" cy="830997"/>
          </a:xfrm>
          <a:prstGeom prst="rect">
            <a:avLst/>
          </a:prstGeom>
          <a:noFill/>
        </p:spPr>
        <p:txBody>
          <a:bodyPr wrap="square" rtlCol="0">
            <a:spAutoFit/>
          </a:bodyPr>
          <a:lstStyle>
            <a:defPPr>
              <a:defRPr lang="en-US"/>
            </a:defPPr>
            <a:lvl1pPr algn="ctr">
              <a:spcBef>
                <a:spcPts val="1200"/>
              </a:spcBef>
              <a:defRPr sz="4800" b="1">
                <a:solidFill>
                  <a:srgbClr val="2C4166"/>
                </a:solidFill>
                <a:latin typeface="+mj-lt"/>
                <a:ea typeface="Open Sans" panose="020B0606030504020204" pitchFamily="34" charset="0"/>
                <a:cs typeface="Open Sans" panose="020B0606030504020204" pitchFamily="34" charset="0"/>
              </a:defRPr>
            </a:lvl1pPr>
          </a:lstStyle>
          <a:p>
            <a:pPr algn="l"/>
            <a:r>
              <a:rPr lang="en-US" dirty="0">
                <a:solidFill>
                  <a:srgbClr val="7C0055"/>
                </a:solidFill>
              </a:rPr>
              <a:t>Where do we start?</a:t>
            </a:r>
          </a:p>
        </p:txBody>
      </p:sp>
      <p:sp>
        <p:nvSpPr>
          <p:cNvPr id="4" name="Rectangle: Rounded Corners 3">
            <a:extLst>
              <a:ext uri="{FF2B5EF4-FFF2-40B4-BE49-F238E27FC236}">
                <a16:creationId xmlns:a16="http://schemas.microsoft.com/office/drawing/2014/main" id="{AE9D22D4-30F8-0489-9954-D94076865ABE}"/>
              </a:ext>
            </a:extLst>
          </p:cNvPr>
          <p:cNvSpPr/>
          <p:nvPr/>
        </p:nvSpPr>
        <p:spPr>
          <a:xfrm>
            <a:off x="1210896" y="1834427"/>
            <a:ext cx="89555" cy="895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1532175-8B10-52C7-F267-46F5B82ED369}"/>
              </a:ext>
            </a:extLst>
          </p:cNvPr>
          <p:cNvSpPr/>
          <p:nvPr/>
        </p:nvSpPr>
        <p:spPr>
          <a:xfrm>
            <a:off x="1448158" y="1834427"/>
            <a:ext cx="89555" cy="8955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FAFA00C9-2F42-FA9D-E321-A6DD1198471F}"/>
              </a:ext>
            </a:extLst>
          </p:cNvPr>
          <p:cNvSpPr/>
          <p:nvPr/>
        </p:nvSpPr>
        <p:spPr>
          <a:xfrm>
            <a:off x="1685419" y="1834427"/>
            <a:ext cx="89555" cy="8955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a:extLst>
              <a:ext uri="{FF2B5EF4-FFF2-40B4-BE49-F238E27FC236}">
                <a16:creationId xmlns:a16="http://schemas.microsoft.com/office/drawing/2014/main" id="{F43DF961-52F4-A66F-2A25-5D6DDE449B90}"/>
              </a:ext>
            </a:extLst>
          </p:cNvPr>
          <p:cNvGraphicFramePr/>
          <p:nvPr/>
        </p:nvGraphicFramePr>
        <p:xfrm>
          <a:off x="7483206" y="2655563"/>
          <a:ext cx="4453454" cy="3212566"/>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7">
            <a:extLst>
              <a:ext uri="{FF2B5EF4-FFF2-40B4-BE49-F238E27FC236}">
                <a16:creationId xmlns:a16="http://schemas.microsoft.com/office/drawing/2014/main" id="{11133CFB-D710-71DA-1F27-D5429D8C8350}"/>
              </a:ext>
            </a:extLst>
          </p:cNvPr>
          <p:cNvGrpSpPr/>
          <p:nvPr/>
        </p:nvGrpSpPr>
        <p:grpSpPr>
          <a:xfrm>
            <a:off x="6749002" y="2690980"/>
            <a:ext cx="1409836" cy="1284441"/>
            <a:chOff x="1214516" y="2297386"/>
            <a:chExt cx="1409836" cy="1284441"/>
          </a:xfrm>
        </p:grpSpPr>
        <p:grpSp>
          <p:nvGrpSpPr>
            <p:cNvPr id="9" name="Group 8">
              <a:extLst>
                <a:ext uri="{FF2B5EF4-FFF2-40B4-BE49-F238E27FC236}">
                  <a16:creationId xmlns:a16="http://schemas.microsoft.com/office/drawing/2014/main" id="{2963F532-066E-51CE-8282-7E26F33CA4FC}"/>
                </a:ext>
              </a:extLst>
            </p:cNvPr>
            <p:cNvGrpSpPr/>
            <p:nvPr/>
          </p:nvGrpSpPr>
          <p:grpSpPr>
            <a:xfrm>
              <a:off x="2039815" y="2530267"/>
              <a:ext cx="584537" cy="1051560"/>
              <a:chOff x="1941100" y="2973029"/>
              <a:chExt cx="584537" cy="1051560"/>
            </a:xfrm>
          </p:grpSpPr>
          <p:cxnSp>
            <p:nvCxnSpPr>
              <p:cNvPr id="11" name="Straight Connector 10">
                <a:extLst>
                  <a:ext uri="{FF2B5EF4-FFF2-40B4-BE49-F238E27FC236}">
                    <a16:creationId xmlns:a16="http://schemas.microsoft.com/office/drawing/2014/main" id="{34363C31-3DC8-9289-3880-3B11595A23E5}"/>
                  </a:ext>
                </a:extLst>
              </p:cNvPr>
              <p:cNvCxnSpPr/>
              <p:nvPr/>
            </p:nvCxnSpPr>
            <p:spPr>
              <a:xfrm flipV="1">
                <a:off x="2525637" y="2973029"/>
                <a:ext cx="0" cy="1051560"/>
              </a:xfrm>
              <a:prstGeom prst="line">
                <a:avLst/>
              </a:prstGeom>
              <a:ln w="12700">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3768CB3-FE60-D171-9169-18A01611CB21}"/>
                  </a:ext>
                </a:extLst>
              </p:cNvPr>
              <p:cNvCxnSpPr/>
              <p:nvPr/>
            </p:nvCxnSpPr>
            <p:spPr>
              <a:xfrm rot="5400000" flipV="1">
                <a:off x="2233369" y="2680761"/>
                <a:ext cx="0" cy="584537"/>
              </a:xfrm>
              <a:prstGeom prst="line">
                <a:avLst/>
              </a:prstGeom>
              <a:ln w="12700">
                <a:solidFill>
                  <a:schemeClr val="bg1">
                    <a:lumMod val="6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3E33FFF7-0763-74C9-D7FE-5BC331FB55F7}"/>
                </a:ext>
              </a:extLst>
            </p:cNvPr>
            <p:cNvSpPr txBox="1"/>
            <p:nvPr/>
          </p:nvSpPr>
          <p:spPr>
            <a:xfrm>
              <a:off x="1214516" y="2297386"/>
              <a:ext cx="788998" cy="523220"/>
            </a:xfrm>
            <a:prstGeom prst="rect">
              <a:avLst/>
            </a:prstGeom>
            <a:noFill/>
          </p:spPr>
          <p:txBody>
            <a:bodyPr wrap="none" rtlCol="0">
              <a:spAutoFit/>
            </a:bodyPr>
            <a:lstStyle/>
            <a:p>
              <a:pPr algn="ctr"/>
              <a:r>
                <a:rPr lang="en-US" sz="2800" b="1" dirty="0">
                  <a:solidFill>
                    <a:schemeClr val="accent2"/>
                  </a:solidFill>
                  <a:latin typeface="+mj-lt"/>
                  <a:ea typeface="Roboto Condensed" panose="02000000000000000000" pitchFamily="2" charset="0"/>
                </a:rPr>
                <a:t>25%</a:t>
              </a:r>
              <a:endParaRPr lang="id-ID" sz="2800" b="1" dirty="0">
                <a:solidFill>
                  <a:schemeClr val="accent2"/>
                </a:solidFill>
                <a:latin typeface="+mj-lt"/>
                <a:ea typeface="Roboto Condensed" panose="02000000000000000000" pitchFamily="2" charset="0"/>
              </a:endParaRPr>
            </a:p>
          </p:txBody>
        </p:sp>
      </p:grpSp>
      <p:grpSp>
        <p:nvGrpSpPr>
          <p:cNvPr id="13" name="Group 12">
            <a:extLst>
              <a:ext uri="{FF2B5EF4-FFF2-40B4-BE49-F238E27FC236}">
                <a16:creationId xmlns:a16="http://schemas.microsoft.com/office/drawing/2014/main" id="{79A11614-B206-B9E7-D425-EA50FD41FC51}"/>
              </a:ext>
            </a:extLst>
          </p:cNvPr>
          <p:cNvGrpSpPr/>
          <p:nvPr/>
        </p:nvGrpSpPr>
        <p:grpSpPr>
          <a:xfrm>
            <a:off x="7124211" y="1446517"/>
            <a:ext cx="1426011" cy="1803100"/>
            <a:chOff x="1490610" y="1513425"/>
            <a:chExt cx="1426011" cy="1803100"/>
          </a:xfrm>
        </p:grpSpPr>
        <p:grpSp>
          <p:nvGrpSpPr>
            <p:cNvPr id="14" name="Group 13">
              <a:extLst>
                <a:ext uri="{FF2B5EF4-FFF2-40B4-BE49-F238E27FC236}">
                  <a16:creationId xmlns:a16="http://schemas.microsoft.com/office/drawing/2014/main" id="{E0E7A522-421F-F0E3-256A-795E46ED5105}"/>
                </a:ext>
              </a:extLst>
            </p:cNvPr>
            <p:cNvGrpSpPr/>
            <p:nvPr/>
          </p:nvGrpSpPr>
          <p:grpSpPr>
            <a:xfrm>
              <a:off x="2332084" y="1747309"/>
              <a:ext cx="584537" cy="1569216"/>
              <a:chOff x="2233369" y="2190071"/>
              <a:chExt cx="584537" cy="1569216"/>
            </a:xfrm>
          </p:grpSpPr>
          <p:cxnSp>
            <p:nvCxnSpPr>
              <p:cNvPr id="16" name="Straight Connector 15">
                <a:extLst>
                  <a:ext uri="{FF2B5EF4-FFF2-40B4-BE49-F238E27FC236}">
                    <a16:creationId xmlns:a16="http://schemas.microsoft.com/office/drawing/2014/main" id="{5F4CC1C7-F30D-6398-7747-1CBFC00E5EB6}"/>
                  </a:ext>
                </a:extLst>
              </p:cNvPr>
              <p:cNvCxnSpPr>
                <a:cxnSpLocks/>
              </p:cNvCxnSpPr>
              <p:nvPr/>
            </p:nvCxnSpPr>
            <p:spPr>
              <a:xfrm flipV="1">
                <a:off x="2817906" y="2190071"/>
                <a:ext cx="0" cy="1569216"/>
              </a:xfrm>
              <a:prstGeom prst="line">
                <a:avLst/>
              </a:prstGeom>
              <a:ln w="12700">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CCDBEF8-F69A-0268-666D-4CD8C7E33C76}"/>
                  </a:ext>
                </a:extLst>
              </p:cNvPr>
              <p:cNvCxnSpPr/>
              <p:nvPr/>
            </p:nvCxnSpPr>
            <p:spPr>
              <a:xfrm rot="5400000" flipV="1">
                <a:off x="2525638" y="1897803"/>
                <a:ext cx="0" cy="584537"/>
              </a:xfrm>
              <a:prstGeom prst="line">
                <a:avLst/>
              </a:prstGeom>
              <a:ln w="12700">
                <a:solidFill>
                  <a:schemeClr val="bg1">
                    <a:lumMod val="6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36B17F5C-B734-84AF-54E0-30A15B2CBA84}"/>
                </a:ext>
              </a:extLst>
            </p:cNvPr>
            <p:cNvSpPr txBox="1"/>
            <p:nvPr/>
          </p:nvSpPr>
          <p:spPr>
            <a:xfrm>
              <a:off x="1490610" y="1513425"/>
              <a:ext cx="788999" cy="523220"/>
            </a:xfrm>
            <a:prstGeom prst="rect">
              <a:avLst/>
            </a:prstGeom>
            <a:noFill/>
          </p:spPr>
          <p:txBody>
            <a:bodyPr wrap="none" rtlCol="0">
              <a:spAutoFit/>
            </a:bodyPr>
            <a:lstStyle/>
            <a:p>
              <a:pPr algn="ctr"/>
              <a:r>
                <a:rPr lang="en-US" sz="2800" b="1" dirty="0">
                  <a:solidFill>
                    <a:schemeClr val="accent3"/>
                  </a:solidFill>
                  <a:latin typeface="+mj-lt"/>
                  <a:ea typeface="Roboto Condensed" panose="02000000000000000000" pitchFamily="2" charset="0"/>
                </a:rPr>
                <a:t>10%</a:t>
              </a:r>
              <a:endParaRPr lang="id-ID" sz="2800" b="1" dirty="0">
                <a:solidFill>
                  <a:schemeClr val="accent3"/>
                </a:solidFill>
                <a:latin typeface="+mj-lt"/>
                <a:ea typeface="Roboto Condensed" panose="02000000000000000000" pitchFamily="2" charset="0"/>
              </a:endParaRPr>
            </a:p>
          </p:txBody>
        </p:sp>
      </p:grpSp>
      <p:grpSp>
        <p:nvGrpSpPr>
          <p:cNvPr id="18" name="Group 17">
            <a:extLst>
              <a:ext uri="{FF2B5EF4-FFF2-40B4-BE49-F238E27FC236}">
                <a16:creationId xmlns:a16="http://schemas.microsoft.com/office/drawing/2014/main" id="{F01A33CA-3630-D155-FBC2-6B7C1D487BDB}"/>
              </a:ext>
            </a:extLst>
          </p:cNvPr>
          <p:cNvGrpSpPr/>
          <p:nvPr/>
        </p:nvGrpSpPr>
        <p:grpSpPr>
          <a:xfrm>
            <a:off x="9319829" y="1173001"/>
            <a:ext cx="1438181" cy="1780213"/>
            <a:chOff x="3484190" y="1076528"/>
            <a:chExt cx="1438181" cy="1780213"/>
          </a:xfrm>
        </p:grpSpPr>
        <p:grpSp>
          <p:nvGrpSpPr>
            <p:cNvPr id="19" name="Group 18">
              <a:extLst>
                <a:ext uri="{FF2B5EF4-FFF2-40B4-BE49-F238E27FC236}">
                  <a16:creationId xmlns:a16="http://schemas.microsoft.com/office/drawing/2014/main" id="{F3EC49A4-5676-7102-9BFA-016E212C5EAD}"/>
                </a:ext>
              </a:extLst>
            </p:cNvPr>
            <p:cNvGrpSpPr/>
            <p:nvPr/>
          </p:nvGrpSpPr>
          <p:grpSpPr>
            <a:xfrm>
              <a:off x="3484190" y="1353223"/>
              <a:ext cx="584537" cy="1503518"/>
              <a:chOff x="3385475" y="1795985"/>
              <a:chExt cx="584537" cy="1503518"/>
            </a:xfrm>
          </p:grpSpPr>
          <p:cxnSp>
            <p:nvCxnSpPr>
              <p:cNvPr id="21" name="Straight Connector 20">
                <a:extLst>
                  <a:ext uri="{FF2B5EF4-FFF2-40B4-BE49-F238E27FC236}">
                    <a16:creationId xmlns:a16="http://schemas.microsoft.com/office/drawing/2014/main" id="{3576CC09-ADEA-F3D0-BA86-8739D1BD300F}"/>
                  </a:ext>
                </a:extLst>
              </p:cNvPr>
              <p:cNvCxnSpPr/>
              <p:nvPr/>
            </p:nvCxnSpPr>
            <p:spPr>
              <a:xfrm flipH="1" flipV="1">
                <a:off x="3385475" y="1795985"/>
                <a:ext cx="0" cy="1503518"/>
              </a:xfrm>
              <a:prstGeom prst="line">
                <a:avLst/>
              </a:prstGeom>
              <a:ln w="12700">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3F1C342-A076-8563-C8C7-3216E6768E19}"/>
                  </a:ext>
                </a:extLst>
              </p:cNvPr>
              <p:cNvCxnSpPr/>
              <p:nvPr/>
            </p:nvCxnSpPr>
            <p:spPr>
              <a:xfrm rot="16200000" flipH="1" flipV="1">
                <a:off x="3677744" y="1503717"/>
                <a:ext cx="0" cy="584537"/>
              </a:xfrm>
              <a:prstGeom prst="line">
                <a:avLst/>
              </a:prstGeom>
              <a:ln w="12700">
                <a:solidFill>
                  <a:schemeClr val="bg1">
                    <a:lumMod val="6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F807A396-1BC7-B5E6-66BA-4EEB260A2D9A}"/>
                </a:ext>
              </a:extLst>
            </p:cNvPr>
            <p:cNvSpPr txBox="1"/>
            <p:nvPr/>
          </p:nvSpPr>
          <p:spPr>
            <a:xfrm>
              <a:off x="4133372" y="1076528"/>
              <a:ext cx="788999" cy="523220"/>
            </a:xfrm>
            <a:prstGeom prst="rect">
              <a:avLst/>
            </a:prstGeom>
            <a:noFill/>
          </p:spPr>
          <p:txBody>
            <a:bodyPr wrap="none" rtlCol="0">
              <a:spAutoFit/>
            </a:bodyPr>
            <a:lstStyle/>
            <a:p>
              <a:pPr algn="ctr"/>
              <a:r>
                <a:rPr lang="en-US" sz="2800" b="1" dirty="0">
                  <a:solidFill>
                    <a:schemeClr val="accent5"/>
                  </a:solidFill>
                  <a:latin typeface="+mj-lt"/>
                  <a:ea typeface="Roboto Condensed" panose="02000000000000000000" pitchFamily="2" charset="0"/>
                </a:rPr>
                <a:t>10%</a:t>
              </a:r>
              <a:endParaRPr lang="id-ID" sz="2800" b="1" dirty="0">
                <a:solidFill>
                  <a:schemeClr val="accent5"/>
                </a:solidFill>
                <a:latin typeface="+mj-lt"/>
                <a:ea typeface="Roboto Condensed" panose="02000000000000000000" pitchFamily="2" charset="0"/>
              </a:endParaRPr>
            </a:p>
          </p:txBody>
        </p:sp>
      </p:grpSp>
      <p:grpSp>
        <p:nvGrpSpPr>
          <p:cNvPr id="23" name="Group 22">
            <a:extLst>
              <a:ext uri="{FF2B5EF4-FFF2-40B4-BE49-F238E27FC236}">
                <a16:creationId xmlns:a16="http://schemas.microsoft.com/office/drawing/2014/main" id="{078BAFB8-2E82-EA5D-23E1-7FF4C43BEC8B}"/>
              </a:ext>
            </a:extLst>
          </p:cNvPr>
          <p:cNvGrpSpPr/>
          <p:nvPr/>
        </p:nvGrpSpPr>
        <p:grpSpPr>
          <a:xfrm>
            <a:off x="10536638" y="1727020"/>
            <a:ext cx="1438180" cy="1780213"/>
            <a:chOff x="4700999" y="1630547"/>
            <a:chExt cx="1438180" cy="1780213"/>
          </a:xfrm>
        </p:grpSpPr>
        <p:grpSp>
          <p:nvGrpSpPr>
            <p:cNvPr id="24" name="Group 23">
              <a:extLst>
                <a:ext uri="{FF2B5EF4-FFF2-40B4-BE49-F238E27FC236}">
                  <a16:creationId xmlns:a16="http://schemas.microsoft.com/office/drawing/2014/main" id="{B9743092-1C57-7763-1826-174A6445B966}"/>
                </a:ext>
              </a:extLst>
            </p:cNvPr>
            <p:cNvGrpSpPr/>
            <p:nvPr/>
          </p:nvGrpSpPr>
          <p:grpSpPr>
            <a:xfrm>
              <a:off x="4700999" y="1907242"/>
              <a:ext cx="584537" cy="1503518"/>
              <a:chOff x="4602284" y="2350004"/>
              <a:chExt cx="584537" cy="1503518"/>
            </a:xfrm>
          </p:grpSpPr>
          <p:cxnSp>
            <p:nvCxnSpPr>
              <p:cNvPr id="26" name="Straight Connector 25">
                <a:extLst>
                  <a:ext uri="{FF2B5EF4-FFF2-40B4-BE49-F238E27FC236}">
                    <a16:creationId xmlns:a16="http://schemas.microsoft.com/office/drawing/2014/main" id="{71B74212-F950-6206-E194-E0CE4D236C25}"/>
                  </a:ext>
                </a:extLst>
              </p:cNvPr>
              <p:cNvCxnSpPr/>
              <p:nvPr/>
            </p:nvCxnSpPr>
            <p:spPr>
              <a:xfrm flipH="1" flipV="1">
                <a:off x="4602284" y="2350004"/>
                <a:ext cx="0" cy="1503518"/>
              </a:xfrm>
              <a:prstGeom prst="line">
                <a:avLst/>
              </a:prstGeom>
              <a:ln w="12700">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E806567-E5B0-342E-9C77-6AB88B2CB970}"/>
                  </a:ext>
                </a:extLst>
              </p:cNvPr>
              <p:cNvCxnSpPr/>
              <p:nvPr/>
            </p:nvCxnSpPr>
            <p:spPr>
              <a:xfrm rot="16200000" flipH="1" flipV="1">
                <a:off x="4894553" y="2057736"/>
                <a:ext cx="0" cy="584537"/>
              </a:xfrm>
              <a:prstGeom prst="line">
                <a:avLst/>
              </a:prstGeom>
              <a:ln w="12700">
                <a:solidFill>
                  <a:schemeClr val="bg1">
                    <a:lumMod val="6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BCED372-DA78-D535-31EF-7A6F5E68E034}"/>
                </a:ext>
              </a:extLst>
            </p:cNvPr>
            <p:cNvSpPr txBox="1"/>
            <p:nvPr/>
          </p:nvSpPr>
          <p:spPr>
            <a:xfrm>
              <a:off x="5350181" y="1630547"/>
              <a:ext cx="788998" cy="523220"/>
            </a:xfrm>
            <a:prstGeom prst="rect">
              <a:avLst/>
            </a:prstGeom>
            <a:noFill/>
          </p:spPr>
          <p:txBody>
            <a:bodyPr wrap="none" rtlCol="0">
              <a:spAutoFit/>
            </a:bodyPr>
            <a:lstStyle/>
            <a:p>
              <a:pPr algn="ctr"/>
              <a:r>
                <a:rPr lang="en-US" sz="2800" b="1" dirty="0">
                  <a:solidFill>
                    <a:schemeClr val="accent1"/>
                  </a:solidFill>
                  <a:latin typeface="+mj-lt"/>
                  <a:ea typeface="Roboto Condensed" panose="02000000000000000000" pitchFamily="2" charset="0"/>
                </a:rPr>
                <a:t>55%</a:t>
              </a:r>
              <a:endParaRPr lang="id-ID" sz="2800" b="1" dirty="0">
                <a:solidFill>
                  <a:schemeClr val="accent1"/>
                </a:solidFill>
                <a:latin typeface="+mj-lt"/>
                <a:ea typeface="Roboto Condensed" panose="02000000000000000000" pitchFamily="2" charset="0"/>
              </a:endParaRPr>
            </a:p>
          </p:txBody>
        </p:sp>
      </p:grpSp>
    </p:spTree>
    <p:extLst>
      <p:ext uri="{BB962C8B-B14F-4D97-AF65-F5344CB8AC3E}">
        <p14:creationId xmlns:p14="http://schemas.microsoft.com/office/powerpoint/2010/main" val="257809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63" presetClass="path" presetSubtype="0" accel="86667" decel="13333" autoRev="1" fill="hold" grpId="1" nodeType="withEffect">
                                  <p:stCondLst>
                                    <p:cond delay="250"/>
                                  </p:stCondLst>
                                  <p:childTnLst>
                                    <p:animMotion origin="layout" path="M -4.375E-6 2.59259E-6 L 0.03894 2.59259E-6 " pathEditMode="relative" rAng="0" ptsTypes="AA">
                                      <p:cBhvr>
                                        <p:cTn id="12" dur="500" fill="hold"/>
                                        <p:tgtEl>
                                          <p:spTgt spid="4"/>
                                        </p:tgtEl>
                                        <p:attrNameLst>
                                          <p:attrName>ppt_x</p:attrName>
                                          <p:attrName>ppt_y</p:attrName>
                                        </p:attrNameLst>
                                      </p:cBhvr>
                                      <p:rCtr x="1940" y="0"/>
                                    </p:animMotion>
                                  </p:childTnLst>
                                </p:cTn>
                              </p:par>
                              <p:par>
                                <p:cTn id="13" presetID="49" presetClass="entr" presetSubtype="0"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p:cTn id="15" dur="600" fill="hold"/>
                                        <p:tgtEl>
                                          <p:spTgt spid="5"/>
                                        </p:tgtEl>
                                        <p:attrNameLst>
                                          <p:attrName>ppt_w</p:attrName>
                                        </p:attrNameLst>
                                      </p:cBhvr>
                                      <p:tavLst>
                                        <p:tav tm="0">
                                          <p:val>
                                            <p:fltVal val="0"/>
                                          </p:val>
                                        </p:tav>
                                        <p:tav tm="100000">
                                          <p:val>
                                            <p:strVal val="#ppt_w"/>
                                          </p:val>
                                        </p:tav>
                                      </p:tavLst>
                                    </p:anim>
                                    <p:anim calcmode="lin" valueType="num">
                                      <p:cBhvr>
                                        <p:cTn id="16" dur="600" fill="hold"/>
                                        <p:tgtEl>
                                          <p:spTgt spid="5"/>
                                        </p:tgtEl>
                                        <p:attrNameLst>
                                          <p:attrName>ppt_h</p:attrName>
                                        </p:attrNameLst>
                                      </p:cBhvr>
                                      <p:tavLst>
                                        <p:tav tm="0">
                                          <p:val>
                                            <p:fltVal val="0"/>
                                          </p:val>
                                        </p:tav>
                                        <p:tav tm="100000">
                                          <p:val>
                                            <p:strVal val="#ppt_h"/>
                                          </p:val>
                                        </p:tav>
                                      </p:tavLst>
                                    </p:anim>
                                    <p:anim calcmode="lin" valueType="num">
                                      <p:cBhvr>
                                        <p:cTn id="17" dur="600" fill="hold"/>
                                        <p:tgtEl>
                                          <p:spTgt spid="5"/>
                                        </p:tgtEl>
                                        <p:attrNameLst>
                                          <p:attrName>style.rotation</p:attrName>
                                        </p:attrNameLst>
                                      </p:cBhvr>
                                      <p:tavLst>
                                        <p:tav tm="0">
                                          <p:val>
                                            <p:fltVal val="360"/>
                                          </p:val>
                                        </p:tav>
                                        <p:tav tm="100000">
                                          <p:val>
                                            <p:fltVal val="0"/>
                                          </p:val>
                                        </p:tav>
                                      </p:tavLst>
                                    </p:anim>
                                    <p:animEffect transition="in" filter="fade">
                                      <p:cBhvr>
                                        <p:cTn id="18" dur="600"/>
                                        <p:tgtEl>
                                          <p:spTgt spid="5"/>
                                        </p:tgtEl>
                                      </p:cBhvr>
                                    </p:animEffect>
                                  </p:childTnLst>
                                </p:cTn>
                              </p:par>
                              <p:par>
                                <p:cTn id="19" presetID="63" presetClass="path" presetSubtype="0" accel="86667" decel="13333" autoRev="1" fill="hold" grpId="1" nodeType="withEffect">
                                  <p:stCondLst>
                                    <p:cond delay="250"/>
                                  </p:stCondLst>
                                  <p:childTnLst>
                                    <p:animMotion origin="layout" path="M 4.375E-6 2.59259E-6 L -0.01954 2.59259E-6 " pathEditMode="relative" rAng="0" ptsTypes="AA">
                                      <p:cBhvr>
                                        <p:cTn id="20" dur="600" fill="hold"/>
                                        <p:tgtEl>
                                          <p:spTgt spid="5"/>
                                        </p:tgtEl>
                                        <p:attrNameLst>
                                          <p:attrName>ppt_x</p:attrName>
                                          <p:attrName>ppt_y</p:attrName>
                                        </p:attrNameLst>
                                      </p:cBhvr>
                                      <p:rCtr x="-977" y="0"/>
                                    </p:animMotion>
                                  </p:childTnLst>
                                </p:cTn>
                              </p:par>
                              <p:par>
                                <p:cTn id="21" presetID="49" presetClass="entr" presetSubtype="0" decel="10000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 calcmode="lin" valueType="num">
                                      <p:cBhvr>
                                        <p:cTn id="23" dur="700" fill="hold"/>
                                        <p:tgtEl>
                                          <p:spTgt spid="6"/>
                                        </p:tgtEl>
                                        <p:attrNameLst>
                                          <p:attrName>ppt_w</p:attrName>
                                        </p:attrNameLst>
                                      </p:cBhvr>
                                      <p:tavLst>
                                        <p:tav tm="0">
                                          <p:val>
                                            <p:fltVal val="0"/>
                                          </p:val>
                                        </p:tav>
                                        <p:tav tm="100000">
                                          <p:val>
                                            <p:strVal val="#ppt_w"/>
                                          </p:val>
                                        </p:tav>
                                      </p:tavLst>
                                    </p:anim>
                                    <p:anim calcmode="lin" valueType="num">
                                      <p:cBhvr>
                                        <p:cTn id="24" dur="700" fill="hold"/>
                                        <p:tgtEl>
                                          <p:spTgt spid="6"/>
                                        </p:tgtEl>
                                        <p:attrNameLst>
                                          <p:attrName>ppt_h</p:attrName>
                                        </p:attrNameLst>
                                      </p:cBhvr>
                                      <p:tavLst>
                                        <p:tav tm="0">
                                          <p:val>
                                            <p:fltVal val="0"/>
                                          </p:val>
                                        </p:tav>
                                        <p:tav tm="100000">
                                          <p:val>
                                            <p:strVal val="#ppt_h"/>
                                          </p:val>
                                        </p:tav>
                                      </p:tavLst>
                                    </p:anim>
                                    <p:anim calcmode="lin" valueType="num">
                                      <p:cBhvr>
                                        <p:cTn id="25" dur="700" fill="hold"/>
                                        <p:tgtEl>
                                          <p:spTgt spid="6"/>
                                        </p:tgtEl>
                                        <p:attrNameLst>
                                          <p:attrName>style.rotation</p:attrName>
                                        </p:attrNameLst>
                                      </p:cBhvr>
                                      <p:tavLst>
                                        <p:tav tm="0">
                                          <p:val>
                                            <p:fltVal val="360"/>
                                          </p:val>
                                        </p:tav>
                                        <p:tav tm="100000">
                                          <p:val>
                                            <p:fltVal val="0"/>
                                          </p:val>
                                        </p:tav>
                                      </p:tavLst>
                                    </p:anim>
                                    <p:animEffect transition="in" filter="fade">
                                      <p:cBhvr>
                                        <p:cTn id="26" dur="700"/>
                                        <p:tgtEl>
                                          <p:spTgt spid="6"/>
                                        </p:tgtEl>
                                      </p:cBhvr>
                                    </p:animEffect>
                                  </p:childTnLst>
                                </p:cTn>
                              </p:par>
                              <p:par>
                                <p:cTn id="27" presetID="63" presetClass="path" presetSubtype="0" accel="86667" decel="13333" autoRev="1" fill="hold" grpId="1" nodeType="withEffect">
                                  <p:stCondLst>
                                    <p:cond delay="250"/>
                                  </p:stCondLst>
                                  <p:childTnLst>
                                    <p:animMotion origin="layout" path="M 3.33333E-6 2.59259E-6 L -0.03894 2.59259E-6 " pathEditMode="relative" rAng="0" ptsTypes="AA">
                                      <p:cBhvr>
                                        <p:cTn id="28" dur="700" fill="hold"/>
                                        <p:tgtEl>
                                          <p:spTgt spid="6"/>
                                        </p:tgtEl>
                                        <p:attrNameLst>
                                          <p:attrName>ppt_x</p:attrName>
                                          <p:attrName>ppt_y</p:attrName>
                                        </p:attrNameLst>
                                      </p:cBhvr>
                                      <p:rCtr x="-1953" y="0"/>
                                    </p:animMotion>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42" presetClass="path" presetSubtype="0" decel="100000" fill="hold" grpId="1" nodeType="withEffect">
                                  <p:stCondLst>
                                    <p:cond delay="0"/>
                                  </p:stCondLst>
                                  <p:childTnLst>
                                    <p:animMotion origin="layout" path="M 4.375E-6 3.33333E-6 L 0.01237 0.02847 " pathEditMode="relative" rAng="0" ptsTypes="AA">
                                      <p:cBhvr>
                                        <p:cTn id="33" dur="1000" spd="-100000" fill="hold"/>
                                        <p:tgtEl>
                                          <p:spTgt spid="3"/>
                                        </p:tgtEl>
                                        <p:attrNameLst>
                                          <p:attrName>ppt_x</p:attrName>
                                          <p:attrName>ppt_y</p:attrName>
                                        </p:attrNameLst>
                                      </p:cBhvr>
                                      <p:rCtr x="612"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P spid="5" grpId="0" animBg="1"/>
      <p:bldP spid="5" grpId="1" animBg="1"/>
      <p:bldP spid="6" grpId="0" animBg="1"/>
      <p:bldP spid="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372ED-D033-4BD8-5049-4FF440E9DE3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6F908C9-D6F9-E34C-C91B-18F5BB796D81}"/>
              </a:ext>
            </a:extLst>
          </p:cNvPr>
          <p:cNvSpPr txBox="1"/>
          <p:nvPr/>
        </p:nvSpPr>
        <p:spPr>
          <a:xfrm>
            <a:off x="1062697" y="408267"/>
            <a:ext cx="5354789" cy="830997"/>
          </a:xfrm>
          <a:prstGeom prst="rect">
            <a:avLst/>
          </a:prstGeom>
          <a:noFill/>
        </p:spPr>
        <p:txBody>
          <a:bodyPr wrap="square" rtlCol="0">
            <a:spAutoFit/>
          </a:bodyPr>
          <a:lstStyle>
            <a:defPPr>
              <a:defRPr lang="en-US"/>
            </a:defPPr>
            <a:lvl1pPr algn="ctr">
              <a:spcBef>
                <a:spcPts val="1200"/>
              </a:spcBef>
              <a:defRPr sz="4800" b="1">
                <a:solidFill>
                  <a:srgbClr val="2C4166"/>
                </a:solidFill>
                <a:latin typeface="+mj-lt"/>
                <a:ea typeface="Open Sans" panose="020B0606030504020204" pitchFamily="34" charset="0"/>
                <a:cs typeface="Open Sans" panose="020B0606030504020204" pitchFamily="34" charset="0"/>
              </a:defRPr>
            </a:lvl1pPr>
          </a:lstStyle>
          <a:p>
            <a:pPr algn="l"/>
            <a:r>
              <a:rPr lang="en-US" dirty="0">
                <a:solidFill>
                  <a:srgbClr val="7C0055"/>
                </a:solidFill>
              </a:rPr>
              <a:t>Prompting</a:t>
            </a:r>
          </a:p>
        </p:txBody>
      </p:sp>
      <p:sp>
        <p:nvSpPr>
          <p:cNvPr id="4" name="Rectangle: Rounded Corners 3">
            <a:extLst>
              <a:ext uri="{FF2B5EF4-FFF2-40B4-BE49-F238E27FC236}">
                <a16:creationId xmlns:a16="http://schemas.microsoft.com/office/drawing/2014/main" id="{A46DF03F-F286-357E-6307-68D84A17B5B8}"/>
              </a:ext>
            </a:extLst>
          </p:cNvPr>
          <p:cNvSpPr/>
          <p:nvPr/>
        </p:nvSpPr>
        <p:spPr>
          <a:xfrm>
            <a:off x="1210896" y="1834427"/>
            <a:ext cx="89555" cy="895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67464E42-AA87-C841-95A3-05380C620E73}"/>
              </a:ext>
            </a:extLst>
          </p:cNvPr>
          <p:cNvSpPr/>
          <p:nvPr/>
        </p:nvSpPr>
        <p:spPr>
          <a:xfrm>
            <a:off x="1448158" y="1834427"/>
            <a:ext cx="89555" cy="8955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5E80C75-D6A0-94F7-5E52-A3097A13B5AF}"/>
              </a:ext>
            </a:extLst>
          </p:cNvPr>
          <p:cNvSpPr/>
          <p:nvPr/>
        </p:nvSpPr>
        <p:spPr>
          <a:xfrm>
            <a:off x="1685419" y="1834427"/>
            <a:ext cx="89555" cy="8955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ADB4B61-9376-EDC5-D8A5-178B9AB58A94}"/>
              </a:ext>
            </a:extLst>
          </p:cNvPr>
          <p:cNvPicPr>
            <a:picLocks noChangeAspect="1"/>
          </p:cNvPicPr>
          <p:nvPr/>
        </p:nvPicPr>
        <p:blipFill>
          <a:blip r:embed="rId2"/>
          <a:stretch>
            <a:fillRect/>
          </a:stretch>
        </p:blipFill>
        <p:spPr>
          <a:xfrm>
            <a:off x="8784697" y="3873986"/>
            <a:ext cx="2908944" cy="990410"/>
          </a:xfrm>
          <a:prstGeom prst="rect">
            <a:avLst/>
          </a:prstGeom>
        </p:spPr>
      </p:pic>
      <p:pic>
        <p:nvPicPr>
          <p:cNvPr id="30" name="Picture 29">
            <a:extLst>
              <a:ext uri="{FF2B5EF4-FFF2-40B4-BE49-F238E27FC236}">
                <a16:creationId xmlns:a16="http://schemas.microsoft.com/office/drawing/2014/main" id="{711EEC51-3878-C3E0-C581-FB2BF8A481FE}"/>
              </a:ext>
            </a:extLst>
          </p:cNvPr>
          <p:cNvPicPr>
            <a:picLocks noChangeAspect="1"/>
          </p:cNvPicPr>
          <p:nvPr/>
        </p:nvPicPr>
        <p:blipFill>
          <a:blip r:embed="rId3"/>
          <a:stretch>
            <a:fillRect/>
          </a:stretch>
        </p:blipFill>
        <p:spPr>
          <a:xfrm>
            <a:off x="10419004" y="5316601"/>
            <a:ext cx="1274637" cy="990410"/>
          </a:xfrm>
          <a:prstGeom prst="rect">
            <a:avLst/>
          </a:prstGeom>
        </p:spPr>
      </p:pic>
      <p:pic>
        <p:nvPicPr>
          <p:cNvPr id="31" name="Picture 30">
            <a:extLst>
              <a:ext uri="{FF2B5EF4-FFF2-40B4-BE49-F238E27FC236}">
                <a16:creationId xmlns:a16="http://schemas.microsoft.com/office/drawing/2014/main" id="{4139DC93-1C6A-196B-771F-09824269914A}"/>
              </a:ext>
            </a:extLst>
          </p:cNvPr>
          <p:cNvPicPr>
            <a:picLocks noChangeAspect="1"/>
          </p:cNvPicPr>
          <p:nvPr/>
        </p:nvPicPr>
        <p:blipFill>
          <a:blip r:embed="rId4"/>
          <a:stretch>
            <a:fillRect/>
          </a:stretch>
        </p:blipFill>
        <p:spPr>
          <a:xfrm>
            <a:off x="4823081" y="5306897"/>
            <a:ext cx="1759753" cy="990410"/>
          </a:xfrm>
          <a:prstGeom prst="rect">
            <a:avLst/>
          </a:prstGeom>
        </p:spPr>
      </p:pic>
      <p:pic>
        <p:nvPicPr>
          <p:cNvPr id="32" name="Picture 31">
            <a:extLst>
              <a:ext uri="{FF2B5EF4-FFF2-40B4-BE49-F238E27FC236}">
                <a16:creationId xmlns:a16="http://schemas.microsoft.com/office/drawing/2014/main" id="{AFB532DE-C9D4-93A2-B1B6-71ED95708B40}"/>
              </a:ext>
            </a:extLst>
          </p:cNvPr>
          <p:cNvPicPr>
            <a:picLocks noChangeAspect="1"/>
          </p:cNvPicPr>
          <p:nvPr/>
        </p:nvPicPr>
        <p:blipFill>
          <a:blip r:embed="rId5"/>
          <a:stretch>
            <a:fillRect/>
          </a:stretch>
        </p:blipFill>
        <p:spPr>
          <a:xfrm>
            <a:off x="1294213" y="3841605"/>
            <a:ext cx="2933896" cy="1191804"/>
          </a:xfrm>
          <a:prstGeom prst="rect">
            <a:avLst/>
          </a:prstGeom>
        </p:spPr>
      </p:pic>
      <p:pic>
        <p:nvPicPr>
          <p:cNvPr id="33" name="Picture 32">
            <a:extLst>
              <a:ext uri="{FF2B5EF4-FFF2-40B4-BE49-F238E27FC236}">
                <a16:creationId xmlns:a16="http://schemas.microsoft.com/office/drawing/2014/main" id="{BC9F8195-B45F-3397-BFD3-9DD0398FE14C}"/>
              </a:ext>
            </a:extLst>
          </p:cNvPr>
          <p:cNvPicPr>
            <a:picLocks noChangeAspect="1"/>
          </p:cNvPicPr>
          <p:nvPr/>
        </p:nvPicPr>
        <p:blipFill>
          <a:blip r:embed="rId6"/>
          <a:stretch>
            <a:fillRect/>
          </a:stretch>
        </p:blipFill>
        <p:spPr>
          <a:xfrm>
            <a:off x="5007302" y="3841605"/>
            <a:ext cx="2998202" cy="915114"/>
          </a:xfrm>
          <a:prstGeom prst="rect">
            <a:avLst/>
          </a:prstGeom>
        </p:spPr>
      </p:pic>
      <p:pic>
        <p:nvPicPr>
          <p:cNvPr id="34" name="Picture 33">
            <a:extLst>
              <a:ext uri="{FF2B5EF4-FFF2-40B4-BE49-F238E27FC236}">
                <a16:creationId xmlns:a16="http://schemas.microsoft.com/office/drawing/2014/main" id="{3313FE85-0EAA-2148-A1A8-89C862391EA3}"/>
              </a:ext>
            </a:extLst>
          </p:cNvPr>
          <p:cNvPicPr>
            <a:picLocks noChangeAspect="1"/>
          </p:cNvPicPr>
          <p:nvPr/>
        </p:nvPicPr>
        <p:blipFill>
          <a:blip r:embed="rId7"/>
          <a:stretch>
            <a:fillRect/>
          </a:stretch>
        </p:blipFill>
        <p:spPr>
          <a:xfrm>
            <a:off x="7031373" y="5306897"/>
            <a:ext cx="2998926" cy="1083605"/>
          </a:xfrm>
          <a:prstGeom prst="rect">
            <a:avLst/>
          </a:prstGeom>
        </p:spPr>
      </p:pic>
      <p:pic>
        <p:nvPicPr>
          <p:cNvPr id="35" name="Picture 34">
            <a:extLst>
              <a:ext uri="{FF2B5EF4-FFF2-40B4-BE49-F238E27FC236}">
                <a16:creationId xmlns:a16="http://schemas.microsoft.com/office/drawing/2014/main" id="{5F8B8E28-7515-6795-870A-06C640A9AA22}"/>
              </a:ext>
            </a:extLst>
          </p:cNvPr>
          <p:cNvPicPr>
            <a:picLocks noChangeAspect="1"/>
          </p:cNvPicPr>
          <p:nvPr/>
        </p:nvPicPr>
        <p:blipFill>
          <a:blip r:embed="rId8"/>
          <a:stretch>
            <a:fillRect/>
          </a:stretch>
        </p:blipFill>
        <p:spPr>
          <a:xfrm>
            <a:off x="1306689" y="5306897"/>
            <a:ext cx="2921420" cy="798160"/>
          </a:xfrm>
          <a:prstGeom prst="rect">
            <a:avLst/>
          </a:prstGeom>
        </p:spPr>
      </p:pic>
      <p:sp>
        <p:nvSpPr>
          <p:cNvPr id="7" name="TextBox 6">
            <a:extLst>
              <a:ext uri="{FF2B5EF4-FFF2-40B4-BE49-F238E27FC236}">
                <a16:creationId xmlns:a16="http://schemas.microsoft.com/office/drawing/2014/main" id="{AA4DF122-D491-1214-BC05-1B4737554950}"/>
              </a:ext>
            </a:extLst>
          </p:cNvPr>
          <p:cNvSpPr txBox="1"/>
          <p:nvPr/>
        </p:nvSpPr>
        <p:spPr>
          <a:xfrm>
            <a:off x="1294213" y="2261959"/>
            <a:ext cx="3713089" cy="92333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GB" dirty="0"/>
              <a:t>Draft an e-mail for a student who’s </a:t>
            </a:r>
          </a:p>
          <a:p>
            <a:r>
              <a:rPr lang="en-GB" dirty="0"/>
              <a:t>experiencing issues with their admissions journey.</a:t>
            </a:r>
          </a:p>
        </p:txBody>
      </p:sp>
      <p:sp>
        <p:nvSpPr>
          <p:cNvPr id="8" name="TextBox 7">
            <a:extLst>
              <a:ext uri="{FF2B5EF4-FFF2-40B4-BE49-F238E27FC236}">
                <a16:creationId xmlns:a16="http://schemas.microsoft.com/office/drawing/2014/main" id="{FA985626-E556-0420-A798-8EE380B75AE9}"/>
              </a:ext>
            </a:extLst>
          </p:cNvPr>
          <p:cNvSpPr txBox="1"/>
          <p:nvPr/>
        </p:nvSpPr>
        <p:spPr>
          <a:xfrm>
            <a:off x="5702958" y="2256869"/>
            <a:ext cx="5990683" cy="12003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GB" sz="1800" dirty="0">
                <a:solidFill>
                  <a:srgbClr val="000000"/>
                </a:solidFill>
                <a:effectLst/>
                <a:latin typeface="Aptos" panose="020B0004020202020204" pitchFamily="34" charset="0"/>
              </a:rPr>
              <a:t>Draft an email for John, a student facing </a:t>
            </a:r>
          </a:p>
          <a:p>
            <a:r>
              <a:rPr lang="en-GB" dirty="0">
                <a:solidFill>
                  <a:srgbClr val="000000"/>
                </a:solidFill>
                <a:latin typeface="Aptos" panose="020B0004020202020204" pitchFamily="34" charset="0"/>
              </a:rPr>
              <a:t>Admission system processes</a:t>
            </a:r>
            <a:r>
              <a:rPr lang="en-GB" sz="1800" dirty="0">
                <a:solidFill>
                  <a:srgbClr val="000000"/>
                </a:solidFill>
                <a:effectLst/>
                <a:latin typeface="Aptos" panose="020B0004020202020204" pitchFamily="34" charset="0"/>
              </a:rPr>
              <a:t> challenges. He can quickly resolve these issues  by referring to the FAQ section on our website.</a:t>
            </a:r>
            <a:endParaRPr lang="en-GB" dirty="0"/>
          </a:p>
        </p:txBody>
      </p:sp>
    </p:spTree>
    <p:extLst>
      <p:ext uri="{BB962C8B-B14F-4D97-AF65-F5344CB8AC3E}">
        <p14:creationId xmlns:p14="http://schemas.microsoft.com/office/powerpoint/2010/main" val="74022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63" presetClass="path" presetSubtype="0" accel="86667" decel="13333" autoRev="1" fill="hold" grpId="1" nodeType="withEffect">
                                  <p:stCondLst>
                                    <p:cond delay="250"/>
                                  </p:stCondLst>
                                  <p:childTnLst>
                                    <p:animMotion origin="layout" path="M -4.375E-6 2.59259E-6 L 0.03894 2.59259E-6 " pathEditMode="relative" rAng="0" ptsTypes="AA">
                                      <p:cBhvr>
                                        <p:cTn id="12" dur="500" fill="hold"/>
                                        <p:tgtEl>
                                          <p:spTgt spid="4"/>
                                        </p:tgtEl>
                                        <p:attrNameLst>
                                          <p:attrName>ppt_x</p:attrName>
                                          <p:attrName>ppt_y</p:attrName>
                                        </p:attrNameLst>
                                      </p:cBhvr>
                                      <p:rCtr x="1940" y="0"/>
                                    </p:animMotion>
                                  </p:childTnLst>
                                </p:cTn>
                              </p:par>
                              <p:par>
                                <p:cTn id="13" presetID="49" presetClass="entr" presetSubtype="0"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p:cTn id="15" dur="600" fill="hold"/>
                                        <p:tgtEl>
                                          <p:spTgt spid="5"/>
                                        </p:tgtEl>
                                        <p:attrNameLst>
                                          <p:attrName>ppt_w</p:attrName>
                                        </p:attrNameLst>
                                      </p:cBhvr>
                                      <p:tavLst>
                                        <p:tav tm="0">
                                          <p:val>
                                            <p:fltVal val="0"/>
                                          </p:val>
                                        </p:tav>
                                        <p:tav tm="100000">
                                          <p:val>
                                            <p:strVal val="#ppt_w"/>
                                          </p:val>
                                        </p:tav>
                                      </p:tavLst>
                                    </p:anim>
                                    <p:anim calcmode="lin" valueType="num">
                                      <p:cBhvr>
                                        <p:cTn id="16" dur="600" fill="hold"/>
                                        <p:tgtEl>
                                          <p:spTgt spid="5"/>
                                        </p:tgtEl>
                                        <p:attrNameLst>
                                          <p:attrName>ppt_h</p:attrName>
                                        </p:attrNameLst>
                                      </p:cBhvr>
                                      <p:tavLst>
                                        <p:tav tm="0">
                                          <p:val>
                                            <p:fltVal val="0"/>
                                          </p:val>
                                        </p:tav>
                                        <p:tav tm="100000">
                                          <p:val>
                                            <p:strVal val="#ppt_h"/>
                                          </p:val>
                                        </p:tav>
                                      </p:tavLst>
                                    </p:anim>
                                    <p:anim calcmode="lin" valueType="num">
                                      <p:cBhvr>
                                        <p:cTn id="17" dur="600" fill="hold"/>
                                        <p:tgtEl>
                                          <p:spTgt spid="5"/>
                                        </p:tgtEl>
                                        <p:attrNameLst>
                                          <p:attrName>style.rotation</p:attrName>
                                        </p:attrNameLst>
                                      </p:cBhvr>
                                      <p:tavLst>
                                        <p:tav tm="0">
                                          <p:val>
                                            <p:fltVal val="360"/>
                                          </p:val>
                                        </p:tav>
                                        <p:tav tm="100000">
                                          <p:val>
                                            <p:fltVal val="0"/>
                                          </p:val>
                                        </p:tav>
                                      </p:tavLst>
                                    </p:anim>
                                    <p:animEffect transition="in" filter="fade">
                                      <p:cBhvr>
                                        <p:cTn id="18" dur="600"/>
                                        <p:tgtEl>
                                          <p:spTgt spid="5"/>
                                        </p:tgtEl>
                                      </p:cBhvr>
                                    </p:animEffect>
                                  </p:childTnLst>
                                </p:cTn>
                              </p:par>
                              <p:par>
                                <p:cTn id="19" presetID="63" presetClass="path" presetSubtype="0" accel="86667" decel="13333" autoRev="1" fill="hold" grpId="1" nodeType="withEffect">
                                  <p:stCondLst>
                                    <p:cond delay="250"/>
                                  </p:stCondLst>
                                  <p:childTnLst>
                                    <p:animMotion origin="layout" path="M 4.375E-6 2.59259E-6 L -0.01954 2.59259E-6 " pathEditMode="relative" rAng="0" ptsTypes="AA">
                                      <p:cBhvr>
                                        <p:cTn id="20" dur="600" fill="hold"/>
                                        <p:tgtEl>
                                          <p:spTgt spid="5"/>
                                        </p:tgtEl>
                                        <p:attrNameLst>
                                          <p:attrName>ppt_x</p:attrName>
                                          <p:attrName>ppt_y</p:attrName>
                                        </p:attrNameLst>
                                      </p:cBhvr>
                                      <p:rCtr x="-977" y="0"/>
                                    </p:animMotion>
                                  </p:childTnLst>
                                </p:cTn>
                              </p:par>
                              <p:par>
                                <p:cTn id="21" presetID="49" presetClass="entr" presetSubtype="0" decel="10000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 calcmode="lin" valueType="num">
                                      <p:cBhvr>
                                        <p:cTn id="23" dur="700" fill="hold"/>
                                        <p:tgtEl>
                                          <p:spTgt spid="6"/>
                                        </p:tgtEl>
                                        <p:attrNameLst>
                                          <p:attrName>ppt_w</p:attrName>
                                        </p:attrNameLst>
                                      </p:cBhvr>
                                      <p:tavLst>
                                        <p:tav tm="0">
                                          <p:val>
                                            <p:fltVal val="0"/>
                                          </p:val>
                                        </p:tav>
                                        <p:tav tm="100000">
                                          <p:val>
                                            <p:strVal val="#ppt_w"/>
                                          </p:val>
                                        </p:tav>
                                      </p:tavLst>
                                    </p:anim>
                                    <p:anim calcmode="lin" valueType="num">
                                      <p:cBhvr>
                                        <p:cTn id="24" dur="700" fill="hold"/>
                                        <p:tgtEl>
                                          <p:spTgt spid="6"/>
                                        </p:tgtEl>
                                        <p:attrNameLst>
                                          <p:attrName>ppt_h</p:attrName>
                                        </p:attrNameLst>
                                      </p:cBhvr>
                                      <p:tavLst>
                                        <p:tav tm="0">
                                          <p:val>
                                            <p:fltVal val="0"/>
                                          </p:val>
                                        </p:tav>
                                        <p:tav tm="100000">
                                          <p:val>
                                            <p:strVal val="#ppt_h"/>
                                          </p:val>
                                        </p:tav>
                                      </p:tavLst>
                                    </p:anim>
                                    <p:anim calcmode="lin" valueType="num">
                                      <p:cBhvr>
                                        <p:cTn id="25" dur="700" fill="hold"/>
                                        <p:tgtEl>
                                          <p:spTgt spid="6"/>
                                        </p:tgtEl>
                                        <p:attrNameLst>
                                          <p:attrName>style.rotation</p:attrName>
                                        </p:attrNameLst>
                                      </p:cBhvr>
                                      <p:tavLst>
                                        <p:tav tm="0">
                                          <p:val>
                                            <p:fltVal val="360"/>
                                          </p:val>
                                        </p:tav>
                                        <p:tav tm="100000">
                                          <p:val>
                                            <p:fltVal val="0"/>
                                          </p:val>
                                        </p:tav>
                                      </p:tavLst>
                                    </p:anim>
                                    <p:animEffect transition="in" filter="fade">
                                      <p:cBhvr>
                                        <p:cTn id="26" dur="700"/>
                                        <p:tgtEl>
                                          <p:spTgt spid="6"/>
                                        </p:tgtEl>
                                      </p:cBhvr>
                                    </p:animEffect>
                                  </p:childTnLst>
                                </p:cTn>
                              </p:par>
                              <p:par>
                                <p:cTn id="27" presetID="63" presetClass="path" presetSubtype="0" accel="86667" decel="13333" autoRev="1" fill="hold" grpId="1" nodeType="withEffect">
                                  <p:stCondLst>
                                    <p:cond delay="250"/>
                                  </p:stCondLst>
                                  <p:childTnLst>
                                    <p:animMotion origin="layout" path="M 3.33333E-6 2.59259E-6 L -0.03894 2.59259E-6 " pathEditMode="relative" rAng="0" ptsTypes="AA">
                                      <p:cBhvr>
                                        <p:cTn id="28" dur="700" fill="hold"/>
                                        <p:tgtEl>
                                          <p:spTgt spid="6"/>
                                        </p:tgtEl>
                                        <p:attrNameLst>
                                          <p:attrName>ppt_x</p:attrName>
                                          <p:attrName>ppt_y</p:attrName>
                                        </p:attrNameLst>
                                      </p:cBhvr>
                                      <p:rCtr x="-1953" y="0"/>
                                    </p:animMotion>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42" presetClass="path" presetSubtype="0" decel="100000" fill="hold" grpId="1" nodeType="withEffect">
                                  <p:stCondLst>
                                    <p:cond delay="0"/>
                                  </p:stCondLst>
                                  <p:childTnLst>
                                    <p:animMotion origin="layout" path="M 4.375E-6 3.33333E-6 L 0.01237 0.02847 " pathEditMode="relative" rAng="0" ptsTypes="AA">
                                      <p:cBhvr>
                                        <p:cTn id="33" dur="1000" spd="-100000" fill="hold"/>
                                        <p:tgtEl>
                                          <p:spTgt spid="3"/>
                                        </p:tgtEl>
                                        <p:attrNameLst>
                                          <p:attrName>ppt_x</p:attrName>
                                          <p:attrName>ppt_y</p:attrName>
                                        </p:attrNameLst>
                                      </p:cBhvr>
                                      <p:rCtr x="612"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P spid="5" grpId="0" animBg="1"/>
      <p:bldP spid="5" grpId="1" animBg="1"/>
      <p:bldP spid="6" grpId="0" animBg="1"/>
      <p:bldP spid="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1E217-08AD-7765-7F59-339C350B58D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CED5E1E-BE53-83FE-7EBF-D17D7253CE41}"/>
              </a:ext>
            </a:extLst>
          </p:cNvPr>
          <p:cNvSpPr txBox="1"/>
          <p:nvPr/>
        </p:nvSpPr>
        <p:spPr>
          <a:xfrm>
            <a:off x="935736" y="197798"/>
            <a:ext cx="5354789" cy="830997"/>
          </a:xfrm>
          <a:prstGeom prst="rect">
            <a:avLst/>
          </a:prstGeom>
          <a:noFill/>
        </p:spPr>
        <p:txBody>
          <a:bodyPr wrap="square" rtlCol="0">
            <a:spAutoFit/>
          </a:bodyPr>
          <a:lstStyle>
            <a:defPPr>
              <a:defRPr lang="en-US"/>
            </a:defPPr>
            <a:lvl1pPr algn="ctr">
              <a:spcBef>
                <a:spcPts val="1200"/>
              </a:spcBef>
              <a:defRPr sz="4800" b="1">
                <a:solidFill>
                  <a:srgbClr val="2C4166"/>
                </a:solidFill>
                <a:latin typeface="+mj-lt"/>
                <a:ea typeface="Open Sans" panose="020B0606030504020204" pitchFamily="34" charset="0"/>
                <a:cs typeface="Open Sans" panose="020B0606030504020204" pitchFamily="34" charset="0"/>
              </a:defRPr>
            </a:lvl1pPr>
          </a:lstStyle>
          <a:p>
            <a:pPr algn="l"/>
            <a:r>
              <a:rPr lang="en-US" dirty="0">
                <a:solidFill>
                  <a:srgbClr val="7C0055"/>
                </a:solidFill>
              </a:rPr>
              <a:t>Developed Prompt</a:t>
            </a:r>
          </a:p>
        </p:txBody>
      </p:sp>
      <p:sp>
        <p:nvSpPr>
          <p:cNvPr id="4" name="Rectangle: Rounded Corners 3">
            <a:extLst>
              <a:ext uri="{FF2B5EF4-FFF2-40B4-BE49-F238E27FC236}">
                <a16:creationId xmlns:a16="http://schemas.microsoft.com/office/drawing/2014/main" id="{35B52C15-53EB-81F9-79A7-5D26FDC0562C}"/>
              </a:ext>
            </a:extLst>
          </p:cNvPr>
          <p:cNvSpPr/>
          <p:nvPr/>
        </p:nvSpPr>
        <p:spPr>
          <a:xfrm>
            <a:off x="1031888" y="1194213"/>
            <a:ext cx="89555" cy="895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A6AA1A5-71C0-3A64-CAB9-6783D62C3D63}"/>
              </a:ext>
            </a:extLst>
          </p:cNvPr>
          <p:cNvSpPr/>
          <p:nvPr/>
        </p:nvSpPr>
        <p:spPr>
          <a:xfrm>
            <a:off x="1269150" y="1194213"/>
            <a:ext cx="89555" cy="8955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2041F96-717D-07AD-63FB-3F36BF885FEC}"/>
              </a:ext>
            </a:extLst>
          </p:cNvPr>
          <p:cNvSpPr/>
          <p:nvPr/>
        </p:nvSpPr>
        <p:spPr>
          <a:xfrm>
            <a:off x="1506411" y="1194213"/>
            <a:ext cx="89555" cy="8955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6575320-30BF-2D67-2DC5-3A9DFC7928D4}"/>
              </a:ext>
            </a:extLst>
          </p:cNvPr>
          <p:cNvSpPr txBox="1"/>
          <p:nvPr/>
        </p:nvSpPr>
        <p:spPr>
          <a:xfrm>
            <a:off x="1014958" y="1529892"/>
            <a:ext cx="10551134" cy="424731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n-GB" sz="3000" b="1" dirty="0">
                <a:solidFill>
                  <a:schemeClr val="accent2"/>
                </a:solidFill>
                <a:effectLst/>
                <a:latin typeface="Aptos" panose="020B0004020202020204" pitchFamily="34" charset="0"/>
              </a:rPr>
              <a:t>Draft an admissions application instruction </a:t>
            </a:r>
            <a:r>
              <a:rPr lang="en-GB" sz="3000" b="1" dirty="0">
                <a:solidFill>
                  <a:srgbClr val="E97132"/>
                </a:solidFill>
                <a:latin typeface="Aptos" panose="020B0004020202020204" pitchFamily="34" charset="0"/>
              </a:rPr>
              <a:t>email</a:t>
            </a:r>
            <a:r>
              <a:rPr lang="en-GB" sz="3000" b="1" dirty="0">
                <a:solidFill>
                  <a:srgbClr val="00B050"/>
                </a:solidFill>
                <a:latin typeface="Aptos" panose="020B0004020202020204" pitchFamily="34" charset="0"/>
              </a:rPr>
              <a:t> for a group of international students</a:t>
            </a:r>
            <a:r>
              <a:rPr lang="en-GB" sz="3000" b="1" dirty="0">
                <a:solidFill>
                  <a:schemeClr val="accent2"/>
                </a:solidFill>
                <a:latin typeface="Aptos" panose="020B0004020202020204" pitchFamily="34" charset="0"/>
              </a:rPr>
              <a:t> </a:t>
            </a:r>
            <a:r>
              <a:rPr lang="en-GB" sz="3000" b="1" dirty="0">
                <a:solidFill>
                  <a:srgbClr val="00B050"/>
                </a:solidFill>
                <a:latin typeface="Aptos" panose="020B0004020202020204" pitchFamily="34" charset="0"/>
              </a:rPr>
              <a:t>coming on a Business Course for their first year of study at University of Colorado. </a:t>
            </a:r>
            <a:r>
              <a:rPr lang="en-GB" sz="3000" b="1" dirty="0">
                <a:solidFill>
                  <a:srgbClr val="7030A0"/>
                </a:solidFill>
                <a:latin typeface="Aptos" panose="020B0004020202020204" pitchFamily="34" charset="0"/>
              </a:rPr>
              <a:t>Use details from the attached spreadsheet, admissions-and-visa guidance document (academic requirements, course-code selection instructions, visa steps). </a:t>
            </a:r>
            <a:r>
              <a:rPr lang="en-GB" sz="3000" b="1" dirty="0">
                <a:solidFill>
                  <a:srgbClr val="C00000"/>
                </a:solidFill>
                <a:latin typeface="Aptos" panose="020B0004020202020204" pitchFamily="34" charset="0"/>
              </a:rPr>
              <a:t>Ensure the e-mail is clear, accessible to a wide range of levels of English and is in line with our university’s tone and global strategy.</a:t>
            </a:r>
            <a:endParaRPr lang="en-GB" sz="3000" b="1" dirty="0">
              <a:solidFill>
                <a:srgbClr val="C00000"/>
              </a:solidFill>
            </a:endParaRPr>
          </a:p>
        </p:txBody>
      </p:sp>
      <p:sp>
        <p:nvSpPr>
          <p:cNvPr id="2" name="Rectangle: Rounded Corners 1">
            <a:extLst>
              <a:ext uri="{FF2B5EF4-FFF2-40B4-BE49-F238E27FC236}">
                <a16:creationId xmlns:a16="http://schemas.microsoft.com/office/drawing/2014/main" id="{B013DE61-335A-9CF8-2861-4FEE20134DE2}"/>
              </a:ext>
            </a:extLst>
          </p:cNvPr>
          <p:cNvSpPr/>
          <p:nvPr/>
        </p:nvSpPr>
        <p:spPr>
          <a:xfrm>
            <a:off x="1101154" y="6061111"/>
            <a:ext cx="253871" cy="293778"/>
          </a:xfrm>
          <a:prstGeom prst="roundRect">
            <a:avLst/>
          </a:prstGeom>
          <a:solidFill>
            <a:srgbClr val="E97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2365D96-20A0-F37A-E006-87818B391C95}"/>
              </a:ext>
            </a:extLst>
          </p:cNvPr>
          <p:cNvSpPr txBox="1"/>
          <p:nvPr/>
        </p:nvSpPr>
        <p:spPr>
          <a:xfrm>
            <a:off x="1355025" y="6023334"/>
            <a:ext cx="678391" cy="369332"/>
          </a:xfrm>
          <a:prstGeom prst="rect">
            <a:avLst/>
          </a:prstGeom>
          <a:noFill/>
        </p:spPr>
        <p:txBody>
          <a:bodyPr wrap="none" rtlCol="0">
            <a:spAutoFit/>
          </a:bodyPr>
          <a:lstStyle/>
          <a:p>
            <a:r>
              <a:rPr lang="en-GB" b="1" dirty="0">
                <a:solidFill>
                  <a:srgbClr val="E97132"/>
                </a:solidFill>
              </a:rPr>
              <a:t>Goal</a:t>
            </a:r>
          </a:p>
        </p:txBody>
      </p:sp>
      <p:sp>
        <p:nvSpPr>
          <p:cNvPr id="8" name="Rectangle: Rounded Corners 7">
            <a:extLst>
              <a:ext uri="{FF2B5EF4-FFF2-40B4-BE49-F238E27FC236}">
                <a16:creationId xmlns:a16="http://schemas.microsoft.com/office/drawing/2014/main" id="{B822478A-47A8-574A-E57F-FF3D2474F40B}"/>
              </a:ext>
            </a:extLst>
          </p:cNvPr>
          <p:cNvSpPr/>
          <p:nvPr/>
        </p:nvSpPr>
        <p:spPr>
          <a:xfrm>
            <a:off x="2280468" y="6063372"/>
            <a:ext cx="253871" cy="29377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7CB012E-B639-3706-DBCC-F531B882A75A}"/>
              </a:ext>
            </a:extLst>
          </p:cNvPr>
          <p:cNvSpPr txBox="1"/>
          <p:nvPr/>
        </p:nvSpPr>
        <p:spPr>
          <a:xfrm>
            <a:off x="2534339" y="6025595"/>
            <a:ext cx="1015214" cy="369332"/>
          </a:xfrm>
          <a:prstGeom prst="rect">
            <a:avLst/>
          </a:prstGeom>
          <a:noFill/>
        </p:spPr>
        <p:txBody>
          <a:bodyPr wrap="none" rtlCol="0">
            <a:spAutoFit/>
          </a:bodyPr>
          <a:lstStyle/>
          <a:p>
            <a:r>
              <a:rPr lang="en-GB" b="1" dirty="0">
                <a:solidFill>
                  <a:srgbClr val="00B050"/>
                </a:solidFill>
              </a:rPr>
              <a:t>Context</a:t>
            </a:r>
          </a:p>
        </p:txBody>
      </p:sp>
      <p:sp>
        <p:nvSpPr>
          <p:cNvPr id="10" name="Rectangle: Rounded Corners 9">
            <a:extLst>
              <a:ext uri="{FF2B5EF4-FFF2-40B4-BE49-F238E27FC236}">
                <a16:creationId xmlns:a16="http://schemas.microsoft.com/office/drawing/2014/main" id="{406BC829-E7BF-B3F7-DCE1-78C63EED31DA}"/>
              </a:ext>
            </a:extLst>
          </p:cNvPr>
          <p:cNvSpPr/>
          <p:nvPr/>
        </p:nvSpPr>
        <p:spPr>
          <a:xfrm>
            <a:off x="3796605" y="6061111"/>
            <a:ext cx="253871" cy="29377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4B7D065-191F-5FB9-D163-652883D4FFAD}"/>
              </a:ext>
            </a:extLst>
          </p:cNvPr>
          <p:cNvSpPr txBox="1"/>
          <p:nvPr/>
        </p:nvSpPr>
        <p:spPr>
          <a:xfrm>
            <a:off x="4050476" y="6023334"/>
            <a:ext cx="927498" cy="369332"/>
          </a:xfrm>
          <a:prstGeom prst="rect">
            <a:avLst/>
          </a:prstGeom>
          <a:noFill/>
        </p:spPr>
        <p:txBody>
          <a:bodyPr wrap="none" rtlCol="0">
            <a:spAutoFit/>
          </a:bodyPr>
          <a:lstStyle/>
          <a:p>
            <a:r>
              <a:rPr lang="en-GB" b="1" dirty="0">
                <a:solidFill>
                  <a:srgbClr val="7030A0"/>
                </a:solidFill>
              </a:rPr>
              <a:t>Source</a:t>
            </a:r>
          </a:p>
        </p:txBody>
      </p:sp>
      <p:sp>
        <p:nvSpPr>
          <p:cNvPr id="12" name="Rectangle: Rounded Corners 11">
            <a:extLst>
              <a:ext uri="{FF2B5EF4-FFF2-40B4-BE49-F238E27FC236}">
                <a16:creationId xmlns:a16="http://schemas.microsoft.com/office/drawing/2014/main" id="{F88FEE60-C97C-9F99-E2F2-39CF0DABCD48}"/>
              </a:ext>
            </a:extLst>
          </p:cNvPr>
          <p:cNvSpPr/>
          <p:nvPr/>
        </p:nvSpPr>
        <p:spPr>
          <a:xfrm>
            <a:off x="4977974" y="6061111"/>
            <a:ext cx="253871" cy="29377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8C5CD4E-4868-E520-EFD2-20430A719A0F}"/>
              </a:ext>
            </a:extLst>
          </p:cNvPr>
          <p:cNvSpPr txBox="1"/>
          <p:nvPr/>
        </p:nvSpPr>
        <p:spPr>
          <a:xfrm>
            <a:off x="5231845" y="6023334"/>
            <a:ext cx="1556645" cy="369332"/>
          </a:xfrm>
          <a:prstGeom prst="rect">
            <a:avLst/>
          </a:prstGeom>
          <a:noFill/>
        </p:spPr>
        <p:txBody>
          <a:bodyPr wrap="none" rtlCol="0">
            <a:spAutoFit/>
          </a:bodyPr>
          <a:lstStyle/>
          <a:p>
            <a:r>
              <a:rPr lang="en-GB" b="1" dirty="0">
                <a:solidFill>
                  <a:srgbClr val="C00000"/>
                </a:solidFill>
              </a:rPr>
              <a:t>Expectations</a:t>
            </a:r>
          </a:p>
        </p:txBody>
      </p:sp>
    </p:spTree>
    <p:extLst>
      <p:ext uri="{BB962C8B-B14F-4D97-AF65-F5344CB8AC3E}">
        <p14:creationId xmlns:p14="http://schemas.microsoft.com/office/powerpoint/2010/main" val="185937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63" presetClass="path" presetSubtype="0" accel="86667" decel="13333" autoRev="1" fill="hold" grpId="1" nodeType="withEffect">
                                  <p:stCondLst>
                                    <p:cond delay="250"/>
                                  </p:stCondLst>
                                  <p:childTnLst>
                                    <p:animMotion origin="layout" path="M -4.375E-6 2.59259E-6 L 0.03894 2.59259E-6 " pathEditMode="relative" rAng="0" ptsTypes="AA">
                                      <p:cBhvr>
                                        <p:cTn id="12" dur="500" fill="hold"/>
                                        <p:tgtEl>
                                          <p:spTgt spid="4"/>
                                        </p:tgtEl>
                                        <p:attrNameLst>
                                          <p:attrName>ppt_x</p:attrName>
                                          <p:attrName>ppt_y</p:attrName>
                                        </p:attrNameLst>
                                      </p:cBhvr>
                                      <p:rCtr x="1940" y="0"/>
                                    </p:animMotion>
                                  </p:childTnLst>
                                </p:cTn>
                              </p:par>
                              <p:par>
                                <p:cTn id="13" presetID="49" presetClass="entr" presetSubtype="0"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p:cTn id="15" dur="600" fill="hold"/>
                                        <p:tgtEl>
                                          <p:spTgt spid="5"/>
                                        </p:tgtEl>
                                        <p:attrNameLst>
                                          <p:attrName>ppt_w</p:attrName>
                                        </p:attrNameLst>
                                      </p:cBhvr>
                                      <p:tavLst>
                                        <p:tav tm="0">
                                          <p:val>
                                            <p:fltVal val="0"/>
                                          </p:val>
                                        </p:tav>
                                        <p:tav tm="100000">
                                          <p:val>
                                            <p:strVal val="#ppt_w"/>
                                          </p:val>
                                        </p:tav>
                                      </p:tavLst>
                                    </p:anim>
                                    <p:anim calcmode="lin" valueType="num">
                                      <p:cBhvr>
                                        <p:cTn id="16" dur="600" fill="hold"/>
                                        <p:tgtEl>
                                          <p:spTgt spid="5"/>
                                        </p:tgtEl>
                                        <p:attrNameLst>
                                          <p:attrName>ppt_h</p:attrName>
                                        </p:attrNameLst>
                                      </p:cBhvr>
                                      <p:tavLst>
                                        <p:tav tm="0">
                                          <p:val>
                                            <p:fltVal val="0"/>
                                          </p:val>
                                        </p:tav>
                                        <p:tav tm="100000">
                                          <p:val>
                                            <p:strVal val="#ppt_h"/>
                                          </p:val>
                                        </p:tav>
                                      </p:tavLst>
                                    </p:anim>
                                    <p:anim calcmode="lin" valueType="num">
                                      <p:cBhvr>
                                        <p:cTn id="17" dur="600" fill="hold"/>
                                        <p:tgtEl>
                                          <p:spTgt spid="5"/>
                                        </p:tgtEl>
                                        <p:attrNameLst>
                                          <p:attrName>style.rotation</p:attrName>
                                        </p:attrNameLst>
                                      </p:cBhvr>
                                      <p:tavLst>
                                        <p:tav tm="0">
                                          <p:val>
                                            <p:fltVal val="360"/>
                                          </p:val>
                                        </p:tav>
                                        <p:tav tm="100000">
                                          <p:val>
                                            <p:fltVal val="0"/>
                                          </p:val>
                                        </p:tav>
                                      </p:tavLst>
                                    </p:anim>
                                    <p:animEffect transition="in" filter="fade">
                                      <p:cBhvr>
                                        <p:cTn id="18" dur="600"/>
                                        <p:tgtEl>
                                          <p:spTgt spid="5"/>
                                        </p:tgtEl>
                                      </p:cBhvr>
                                    </p:animEffect>
                                  </p:childTnLst>
                                </p:cTn>
                              </p:par>
                              <p:par>
                                <p:cTn id="19" presetID="63" presetClass="path" presetSubtype="0" accel="86667" decel="13333" autoRev="1" fill="hold" grpId="1" nodeType="withEffect">
                                  <p:stCondLst>
                                    <p:cond delay="250"/>
                                  </p:stCondLst>
                                  <p:childTnLst>
                                    <p:animMotion origin="layout" path="M 4.375E-6 2.59259E-6 L -0.01954 2.59259E-6 " pathEditMode="relative" rAng="0" ptsTypes="AA">
                                      <p:cBhvr>
                                        <p:cTn id="20" dur="600" fill="hold"/>
                                        <p:tgtEl>
                                          <p:spTgt spid="5"/>
                                        </p:tgtEl>
                                        <p:attrNameLst>
                                          <p:attrName>ppt_x</p:attrName>
                                          <p:attrName>ppt_y</p:attrName>
                                        </p:attrNameLst>
                                      </p:cBhvr>
                                      <p:rCtr x="-977" y="0"/>
                                    </p:animMotion>
                                  </p:childTnLst>
                                </p:cTn>
                              </p:par>
                              <p:par>
                                <p:cTn id="21" presetID="49" presetClass="entr" presetSubtype="0" decel="10000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 calcmode="lin" valueType="num">
                                      <p:cBhvr>
                                        <p:cTn id="23" dur="700" fill="hold"/>
                                        <p:tgtEl>
                                          <p:spTgt spid="6"/>
                                        </p:tgtEl>
                                        <p:attrNameLst>
                                          <p:attrName>ppt_w</p:attrName>
                                        </p:attrNameLst>
                                      </p:cBhvr>
                                      <p:tavLst>
                                        <p:tav tm="0">
                                          <p:val>
                                            <p:fltVal val="0"/>
                                          </p:val>
                                        </p:tav>
                                        <p:tav tm="100000">
                                          <p:val>
                                            <p:strVal val="#ppt_w"/>
                                          </p:val>
                                        </p:tav>
                                      </p:tavLst>
                                    </p:anim>
                                    <p:anim calcmode="lin" valueType="num">
                                      <p:cBhvr>
                                        <p:cTn id="24" dur="700" fill="hold"/>
                                        <p:tgtEl>
                                          <p:spTgt spid="6"/>
                                        </p:tgtEl>
                                        <p:attrNameLst>
                                          <p:attrName>ppt_h</p:attrName>
                                        </p:attrNameLst>
                                      </p:cBhvr>
                                      <p:tavLst>
                                        <p:tav tm="0">
                                          <p:val>
                                            <p:fltVal val="0"/>
                                          </p:val>
                                        </p:tav>
                                        <p:tav tm="100000">
                                          <p:val>
                                            <p:strVal val="#ppt_h"/>
                                          </p:val>
                                        </p:tav>
                                      </p:tavLst>
                                    </p:anim>
                                    <p:anim calcmode="lin" valueType="num">
                                      <p:cBhvr>
                                        <p:cTn id="25" dur="700" fill="hold"/>
                                        <p:tgtEl>
                                          <p:spTgt spid="6"/>
                                        </p:tgtEl>
                                        <p:attrNameLst>
                                          <p:attrName>style.rotation</p:attrName>
                                        </p:attrNameLst>
                                      </p:cBhvr>
                                      <p:tavLst>
                                        <p:tav tm="0">
                                          <p:val>
                                            <p:fltVal val="360"/>
                                          </p:val>
                                        </p:tav>
                                        <p:tav tm="100000">
                                          <p:val>
                                            <p:fltVal val="0"/>
                                          </p:val>
                                        </p:tav>
                                      </p:tavLst>
                                    </p:anim>
                                    <p:animEffect transition="in" filter="fade">
                                      <p:cBhvr>
                                        <p:cTn id="26" dur="700"/>
                                        <p:tgtEl>
                                          <p:spTgt spid="6"/>
                                        </p:tgtEl>
                                      </p:cBhvr>
                                    </p:animEffect>
                                  </p:childTnLst>
                                </p:cTn>
                              </p:par>
                              <p:par>
                                <p:cTn id="27" presetID="63" presetClass="path" presetSubtype="0" accel="86667" decel="13333" autoRev="1" fill="hold" grpId="1" nodeType="withEffect">
                                  <p:stCondLst>
                                    <p:cond delay="250"/>
                                  </p:stCondLst>
                                  <p:childTnLst>
                                    <p:animMotion origin="layout" path="M 3.33333E-6 2.59259E-6 L -0.03894 2.59259E-6 " pathEditMode="relative" rAng="0" ptsTypes="AA">
                                      <p:cBhvr>
                                        <p:cTn id="28" dur="700" fill="hold"/>
                                        <p:tgtEl>
                                          <p:spTgt spid="6"/>
                                        </p:tgtEl>
                                        <p:attrNameLst>
                                          <p:attrName>ppt_x</p:attrName>
                                          <p:attrName>ppt_y</p:attrName>
                                        </p:attrNameLst>
                                      </p:cBhvr>
                                      <p:rCtr x="-1953" y="0"/>
                                    </p:animMotion>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42" presetClass="path" presetSubtype="0" decel="100000" fill="hold" grpId="1" nodeType="withEffect">
                                  <p:stCondLst>
                                    <p:cond delay="0"/>
                                  </p:stCondLst>
                                  <p:childTnLst>
                                    <p:animMotion origin="layout" path="M 4.375E-6 3.33333E-6 L 0.01237 0.02847 " pathEditMode="relative" rAng="0" ptsTypes="AA">
                                      <p:cBhvr>
                                        <p:cTn id="33" dur="1000" spd="-100000" fill="hold"/>
                                        <p:tgtEl>
                                          <p:spTgt spid="3"/>
                                        </p:tgtEl>
                                        <p:attrNameLst>
                                          <p:attrName>ppt_x</p:attrName>
                                          <p:attrName>ppt_y</p:attrName>
                                        </p:attrNameLst>
                                      </p:cBhvr>
                                      <p:rCtr x="612" y="1412"/>
                                    </p:animMotion>
                                  </p:childTnLst>
                                </p:cTn>
                              </p:par>
                              <p:par>
                                <p:cTn id="34" presetID="49" presetClass="entr" presetSubtype="0" decel="100000" fill="hold" grpId="0" nodeType="withEffect">
                                  <p:stCondLst>
                                    <p:cond delay="250"/>
                                  </p:stCondLst>
                                  <p:childTnLst>
                                    <p:set>
                                      <p:cBhvr>
                                        <p:cTn id="35" dur="1" fill="hold">
                                          <p:stCondLst>
                                            <p:cond delay="0"/>
                                          </p:stCondLst>
                                        </p:cTn>
                                        <p:tgtEl>
                                          <p:spTgt spid="2"/>
                                        </p:tgtEl>
                                        <p:attrNameLst>
                                          <p:attrName>style.visibility</p:attrName>
                                        </p:attrNameLst>
                                      </p:cBhvr>
                                      <p:to>
                                        <p:strVal val="visible"/>
                                      </p:to>
                                    </p:set>
                                    <p:anim calcmode="lin" valueType="num">
                                      <p:cBhvr>
                                        <p:cTn id="36" dur="700" fill="hold"/>
                                        <p:tgtEl>
                                          <p:spTgt spid="2"/>
                                        </p:tgtEl>
                                        <p:attrNameLst>
                                          <p:attrName>ppt_w</p:attrName>
                                        </p:attrNameLst>
                                      </p:cBhvr>
                                      <p:tavLst>
                                        <p:tav tm="0">
                                          <p:val>
                                            <p:fltVal val="0"/>
                                          </p:val>
                                        </p:tav>
                                        <p:tav tm="100000">
                                          <p:val>
                                            <p:strVal val="#ppt_w"/>
                                          </p:val>
                                        </p:tav>
                                      </p:tavLst>
                                    </p:anim>
                                    <p:anim calcmode="lin" valueType="num">
                                      <p:cBhvr>
                                        <p:cTn id="37" dur="700" fill="hold"/>
                                        <p:tgtEl>
                                          <p:spTgt spid="2"/>
                                        </p:tgtEl>
                                        <p:attrNameLst>
                                          <p:attrName>ppt_h</p:attrName>
                                        </p:attrNameLst>
                                      </p:cBhvr>
                                      <p:tavLst>
                                        <p:tav tm="0">
                                          <p:val>
                                            <p:fltVal val="0"/>
                                          </p:val>
                                        </p:tav>
                                        <p:tav tm="100000">
                                          <p:val>
                                            <p:strVal val="#ppt_h"/>
                                          </p:val>
                                        </p:tav>
                                      </p:tavLst>
                                    </p:anim>
                                    <p:anim calcmode="lin" valueType="num">
                                      <p:cBhvr>
                                        <p:cTn id="38" dur="700" fill="hold"/>
                                        <p:tgtEl>
                                          <p:spTgt spid="2"/>
                                        </p:tgtEl>
                                        <p:attrNameLst>
                                          <p:attrName>style.rotation</p:attrName>
                                        </p:attrNameLst>
                                      </p:cBhvr>
                                      <p:tavLst>
                                        <p:tav tm="0">
                                          <p:val>
                                            <p:fltVal val="360"/>
                                          </p:val>
                                        </p:tav>
                                        <p:tav tm="100000">
                                          <p:val>
                                            <p:fltVal val="0"/>
                                          </p:val>
                                        </p:tav>
                                      </p:tavLst>
                                    </p:anim>
                                    <p:animEffect transition="in" filter="fade">
                                      <p:cBhvr>
                                        <p:cTn id="39" dur="700"/>
                                        <p:tgtEl>
                                          <p:spTgt spid="2"/>
                                        </p:tgtEl>
                                      </p:cBhvr>
                                    </p:animEffect>
                                  </p:childTnLst>
                                </p:cTn>
                              </p:par>
                              <p:par>
                                <p:cTn id="40" presetID="63" presetClass="path" presetSubtype="0" accel="86667" decel="13333" autoRev="1" fill="hold" grpId="1" nodeType="withEffect">
                                  <p:stCondLst>
                                    <p:cond delay="250"/>
                                  </p:stCondLst>
                                  <p:childTnLst>
                                    <p:animMotion origin="layout" path="M 3.33333E-6 2.59259E-6 L -0.03894 2.59259E-6 " pathEditMode="relative" rAng="0" ptsTypes="AA">
                                      <p:cBhvr>
                                        <p:cTn id="41" dur="700" fill="hold"/>
                                        <p:tgtEl>
                                          <p:spTgt spid="2"/>
                                        </p:tgtEl>
                                        <p:attrNameLst>
                                          <p:attrName>ppt_x</p:attrName>
                                          <p:attrName>ppt_y</p:attrName>
                                        </p:attrNameLst>
                                      </p:cBhvr>
                                      <p:rCtr x="-1953" y="0"/>
                                    </p:animMotion>
                                  </p:childTnLst>
                                </p:cTn>
                              </p:par>
                              <p:par>
                                <p:cTn id="42" presetID="49" presetClass="entr" presetSubtype="0" decel="100000" fill="hold" grpId="0" nodeType="withEffect">
                                  <p:stCondLst>
                                    <p:cond delay="250"/>
                                  </p:stCondLst>
                                  <p:childTnLst>
                                    <p:set>
                                      <p:cBhvr>
                                        <p:cTn id="43" dur="1" fill="hold">
                                          <p:stCondLst>
                                            <p:cond delay="0"/>
                                          </p:stCondLst>
                                        </p:cTn>
                                        <p:tgtEl>
                                          <p:spTgt spid="8"/>
                                        </p:tgtEl>
                                        <p:attrNameLst>
                                          <p:attrName>style.visibility</p:attrName>
                                        </p:attrNameLst>
                                      </p:cBhvr>
                                      <p:to>
                                        <p:strVal val="visible"/>
                                      </p:to>
                                    </p:set>
                                    <p:anim calcmode="lin" valueType="num">
                                      <p:cBhvr>
                                        <p:cTn id="44" dur="700" fill="hold"/>
                                        <p:tgtEl>
                                          <p:spTgt spid="8"/>
                                        </p:tgtEl>
                                        <p:attrNameLst>
                                          <p:attrName>ppt_w</p:attrName>
                                        </p:attrNameLst>
                                      </p:cBhvr>
                                      <p:tavLst>
                                        <p:tav tm="0">
                                          <p:val>
                                            <p:fltVal val="0"/>
                                          </p:val>
                                        </p:tav>
                                        <p:tav tm="100000">
                                          <p:val>
                                            <p:strVal val="#ppt_w"/>
                                          </p:val>
                                        </p:tav>
                                      </p:tavLst>
                                    </p:anim>
                                    <p:anim calcmode="lin" valueType="num">
                                      <p:cBhvr>
                                        <p:cTn id="45" dur="700" fill="hold"/>
                                        <p:tgtEl>
                                          <p:spTgt spid="8"/>
                                        </p:tgtEl>
                                        <p:attrNameLst>
                                          <p:attrName>ppt_h</p:attrName>
                                        </p:attrNameLst>
                                      </p:cBhvr>
                                      <p:tavLst>
                                        <p:tav tm="0">
                                          <p:val>
                                            <p:fltVal val="0"/>
                                          </p:val>
                                        </p:tav>
                                        <p:tav tm="100000">
                                          <p:val>
                                            <p:strVal val="#ppt_h"/>
                                          </p:val>
                                        </p:tav>
                                      </p:tavLst>
                                    </p:anim>
                                    <p:anim calcmode="lin" valueType="num">
                                      <p:cBhvr>
                                        <p:cTn id="46" dur="700" fill="hold"/>
                                        <p:tgtEl>
                                          <p:spTgt spid="8"/>
                                        </p:tgtEl>
                                        <p:attrNameLst>
                                          <p:attrName>style.rotation</p:attrName>
                                        </p:attrNameLst>
                                      </p:cBhvr>
                                      <p:tavLst>
                                        <p:tav tm="0">
                                          <p:val>
                                            <p:fltVal val="360"/>
                                          </p:val>
                                        </p:tav>
                                        <p:tav tm="100000">
                                          <p:val>
                                            <p:fltVal val="0"/>
                                          </p:val>
                                        </p:tav>
                                      </p:tavLst>
                                    </p:anim>
                                    <p:animEffect transition="in" filter="fade">
                                      <p:cBhvr>
                                        <p:cTn id="47" dur="700"/>
                                        <p:tgtEl>
                                          <p:spTgt spid="8"/>
                                        </p:tgtEl>
                                      </p:cBhvr>
                                    </p:animEffect>
                                  </p:childTnLst>
                                </p:cTn>
                              </p:par>
                              <p:par>
                                <p:cTn id="48" presetID="63" presetClass="path" presetSubtype="0" accel="86667" decel="13333" autoRev="1" fill="hold" grpId="1" nodeType="withEffect">
                                  <p:stCondLst>
                                    <p:cond delay="250"/>
                                  </p:stCondLst>
                                  <p:childTnLst>
                                    <p:animMotion origin="layout" path="M 3.33333E-6 2.59259E-6 L -0.03894 2.59259E-6 " pathEditMode="relative" rAng="0" ptsTypes="AA">
                                      <p:cBhvr>
                                        <p:cTn id="49" dur="700" fill="hold"/>
                                        <p:tgtEl>
                                          <p:spTgt spid="8"/>
                                        </p:tgtEl>
                                        <p:attrNameLst>
                                          <p:attrName>ppt_x</p:attrName>
                                          <p:attrName>ppt_y</p:attrName>
                                        </p:attrNameLst>
                                      </p:cBhvr>
                                      <p:rCtr x="-1953" y="0"/>
                                    </p:animMotion>
                                  </p:childTnLst>
                                </p:cTn>
                              </p:par>
                              <p:par>
                                <p:cTn id="50" presetID="49" presetClass="entr" presetSubtype="0" decel="100000" fill="hold" grpId="0" nodeType="withEffect">
                                  <p:stCondLst>
                                    <p:cond delay="250"/>
                                  </p:stCondLst>
                                  <p:childTnLst>
                                    <p:set>
                                      <p:cBhvr>
                                        <p:cTn id="51" dur="1" fill="hold">
                                          <p:stCondLst>
                                            <p:cond delay="0"/>
                                          </p:stCondLst>
                                        </p:cTn>
                                        <p:tgtEl>
                                          <p:spTgt spid="10"/>
                                        </p:tgtEl>
                                        <p:attrNameLst>
                                          <p:attrName>style.visibility</p:attrName>
                                        </p:attrNameLst>
                                      </p:cBhvr>
                                      <p:to>
                                        <p:strVal val="visible"/>
                                      </p:to>
                                    </p:set>
                                    <p:anim calcmode="lin" valueType="num">
                                      <p:cBhvr>
                                        <p:cTn id="52" dur="700" fill="hold"/>
                                        <p:tgtEl>
                                          <p:spTgt spid="10"/>
                                        </p:tgtEl>
                                        <p:attrNameLst>
                                          <p:attrName>ppt_w</p:attrName>
                                        </p:attrNameLst>
                                      </p:cBhvr>
                                      <p:tavLst>
                                        <p:tav tm="0">
                                          <p:val>
                                            <p:fltVal val="0"/>
                                          </p:val>
                                        </p:tav>
                                        <p:tav tm="100000">
                                          <p:val>
                                            <p:strVal val="#ppt_w"/>
                                          </p:val>
                                        </p:tav>
                                      </p:tavLst>
                                    </p:anim>
                                    <p:anim calcmode="lin" valueType="num">
                                      <p:cBhvr>
                                        <p:cTn id="53" dur="700" fill="hold"/>
                                        <p:tgtEl>
                                          <p:spTgt spid="10"/>
                                        </p:tgtEl>
                                        <p:attrNameLst>
                                          <p:attrName>ppt_h</p:attrName>
                                        </p:attrNameLst>
                                      </p:cBhvr>
                                      <p:tavLst>
                                        <p:tav tm="0">
                                          <p:val>
                                            <p:fltVal val="0"/>
                                          </p:val>
                                        </p:tav>
                                        <p:tav tm="100000">
                                          <p:val>
                                            <p:strVal val="#ppt_h"/>
                                          </p:val>
                                        </p:tav>
                                      </p:tavLst>
                                    </p:anim>
                                    <p:anim calcmode="lin" valueType="num">
                                      <p:cBhvr>
                                        <p:cTn id="54" dur="700" fill="hold"/>
                                        <p:tgtEl>
                                          <p:spTgt spid="10"/>
                                        </p:tgtEl>
                                        <p:attrNameLst>
                                          <p:attrName>style.rotation</p:attrName>
                                        </p:attrNameLst>
                                      </p:cBhvr>
                                      <p:tavLst>
                                        <p:tav tm="0">
                                          <p:val>
                                            <p:fltVal val="360"/>
                                          </p:val>
                                        </p:tav>
                                        <p:tav tm="100000">
                                          <p:val>
                                            <p:fltVal val="0"/>
                                          </p:val>
                                        </p:tav>
                                      </p:tavLst>
                                    </p:anim>
                                    <p:animEffect transition="in" filter="fade">
                                      <p:cBhvr>
                                        <p:cTn id="55" dur="700"/>
                                        <p:tgtEl>
                                          <p:spTgt spid="10"/>
                                        </p:tgtEl>
                                      </p:cBhvr>
                                    </p:animEffect>
                                  </p:childTnLst>
                                </p:cTn>
                              </p:par>
                              <p:par>
                                <p:cTn id="56" presetID="63" presetClass="path" presetSubtype="0" accel="86667" decel="13333" autoRev="1" fill="hold" grpId="1" nodeType="withEffect">
                                  <p:stCondLst>
                                    <p:cond delay="250"/>
                                  </p:stCondLst>
                                  <p:childTnLst>
                                    <p:animMotion origin="layout" path="M 3.33333E-6 2.59259E-6 L -0.03894 2.59259E-6 " pathEditMode="relative" rAng="0" ptsTypes="AA">
                                      <p:cBhvr>
                                        <p:cTn id="57" dur="700" fill="hold"/>
                                        <p:tgtEl>
                                          <p:spTgt spid="10"/>
                                        </p:tgtEl>
                                        <p:attrNameLst>
                                          <p:attrName>ppt_x</p:attrName>
                                          <p:attrName>ppt_y</p:attrName>
                                        </p:attrNameLst>
                                      </p:cBhvr>
                                      <p:rCtr x="-1953" y="0"/>
                                    </p:animMotion>
                                  </p:childTnLst>
                                </p:cTn>
                              </p:par>
                              <p:par>
                                <p:cTn id="58" presetID="49" presetClass="entr" presetSubtype="0" decel="100000" fill="hold" grpId="0" nodeType="withEffect">
                                  <p:stCondLst>
                                    <p:cond delay="250"/>
                                  </p:stCondLst>
                                  <p:childTnLst>
                                    <p:set>
                                      <p:cBhvr>
                                        <p:cTn id="59" dur="1" fill="hold">
                                          <p:stCondLst>
                                            <p:cond delay="0"/>
                                          </p:stCondLst>
                                        </p:cTn>
                                        <p:tgtEl>
                                          <p:spTgt spid="12"/>
                                        </p:tgtEl>
                                        <p:attrNameLst>
                                          <p:attrName>style.visibility</p:attrName>
                                        </p:attrNameLst>
                                      </p:cBhvr>
                                      <p:to>
                                        <p:strVal val="visible"/>
                                      </p:to>
                                    </p:set>
                                    <p:anim calcmode="lin" valueType="num">
                                      <p:cBhvr>
                                        <p:cTn id="60" dur="700" fill="hold"/>
                                        <p:tgtEl>
                                          <p:spTgt spid="12"/>
                                        </p:tgtEl>
                                        <p:attrNameLst>
                                          <p:attrName>ppt_w</p:attrName>
                                        </p:attrNameLst>
                                      </p:cBhvr>
                                      <p:tavLst>
                                        <p:tav tm="0">
                                          <p:val>
                                            <p:fltVal val="0"/>
                                          </p:val>
                                        </p:tav>
                                        <p:tav tm="100000">
                                          <p:val>
                                            <p:strVal val="#ppt_w"/>
                                          </p:val>
                                        </p:tav>
                                      </p:tavLst>
                                    </p:anim>
                                    <p:anim calcmode="lin" valueType="num">
                                      <p:cBhvr>
                                        <p:cTn id="61" dur="700" fill="hold"/>
                                        <p:tgtEl>
                                          <p:spTgt spid="12"/>
                                        </p:tgtEl>
                                        <p:attrNameLst>
                                          <p:attrName>ppt_h</p:attrName>
                                        </p:attrNameLst>
                                      </p:cBhvr>
                                      <p:tavLst>
                                        <p:tav tm="0">
                                          <p:val>
                                            <p:fltVal val="0"/>
                                          </p:val>
                                        </p:tav>
                                        <p:tav tm="100000">
                                          <p:val>
                                            <p:strVal val="#ppt_h"/>
                                          </p:val>
                                        </p:tav>
                                      </p:tavLst>
                                    </p:anim>
                                    <p:anim calcmode="lin" valueType="num">
                                      <p:cBhvr>
                                        <p:cTn id="62" dur="700" fill="hold"/>
                                        <p:tgtEl>
                                          <p:spTgt spid="12"/>
                                        </p:tgtEl>
                                        <p:attrNameLst>
                                          <p:attrName>style.rotation</p:attrName>
                                        </p:attrNameLst>
                                      </p:cBhvr>
                                      <p:tavLst>
                                        <p:tav tm="0">
                                          <p:val>
                                            <p:fltVal val="360"/>
                                          </p:val>
                                        </p:tav>
                                        <p:tav tm="100000">
                                          <p:val>
                                            <p:fltVal val="0"/>
                                          </p:val>
                                        </p:tav>
                                      </p:tavLst>
                                    </p:anim>
                                    <p:animEffect transition="in" filter="fade">
                                      <p:cBhvr>
                                        <p:cTn id="63" dur="700"/>
                                        <p:tgtEl>
                                          <p:spTgt spid="12"/>
                                        </p:tgtEl>
                                      </p:cBhvr>
                                    </p:animEffect>
                                  </p:childTnLst>
                                </p:cTn>
                              </p:par>
                              <p:par>
                                <p:cTn id="64" presetID="63" presetClass="path" presetSubtype="0" accel="86667" decel="13333" autoRev="1" fill="hold" grpId="1" nodeType="withEffect">
                                  <p:stCondLst>
                                    <p:cond delay="250"/>
                                  </p:stCondLst>
                                  <p:childTnLst>
                                    <p:animMotion origin="layout" path="M 3.33333E-6 2.59259E-6 L -0.03894 2.59259E-6 " pathEditMode="relative" rAng="0" ptsTypes="AA">
                                      <p:cBhvr>
                                        <p:cTn id="65" dur="700" fill="hold"/>
                                        <p:tgtEl>
                                          <p:spTgt spid="12"/>
                                        </p:tgtEl>
                                        <p:attrNameLst>
                                          <p:attrName>ppt_x</p:attrName>
                                          <p:attrName>ppt_y</p:attrName>
                                        </p:attrNameLst>
                                      </p:cBhvr>
                                      <p:rCtr x="-19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P spid="5" grpId="0" animBg="1"/>
      <p:bldP spid="5" grpId="1" animBg="1"/>
      <p:bldP spid="6" grpId="0" animBg="1"/>
      <p:bldP spid="6" grpId="1" animBg="1"/>
      <p:bldP spid="2" grpId="0" animBg="1"/>
      <p:bldP spid="2" grpId="1" animBg="1"/>
      <p:bldP spid="8" grpId="0" animBg="1"/>
      <p:bldP spid="8" grpId="1" animBg="1"/>
      <p:bldP spid="10" grpId="0" animBg="1"/>
      <p:bldP spid="10" grpId="1" animBg="1"/>
      <p:bldP spid="12" grpId="0" animBg="1"/>
      <p:bldP spid="1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F1FAE0E-89C9-B65A-0DA4-19A564908F9B}"/>
              </a:ext>
            </a:extLst>
          </p:cNvPr>
          <p:cNvSpPr/>
          <p:nvPr/>
        </p:nvSpPr>
        <p:spPr>
          <a:xfrm>
            <a:off x="5445306" y="1087631"/>
            <a:ext cx="4929809" cy="4929809"/>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Oval 3">
            <a:extLst>
              <a:ext uri="{FF2B5EF4-FFF2-40B4-BE49-F238E27FC236}">
                <a16:creationId xmlns:a16="http://schemas.microsoft.com/office/drawing/2014/main" id="{07C263FF-C52A-D40A-3A3D-E64A1C2ADB35}"/>
              </a:ext>
            </a:extLst>
          </p:cNvPr>
          <p:cNvSpPr/>
          <p:nvPr/>
        </p:nvSpPr>
        <p:spPr>
          <a:xfrm>
            <a:off x="6081409" y="471403"/>
            <a:ext cx="2276061" cy="2276061"/>
          </a:xfrm>
          <a:prstGeom prst="ellipse">
            <a:avLst/>
          </a:prstGeom>
          <a:solidFill>
            <a:srgbClr val="CAEEFB">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A6711022-6843-3145-D237-024770299D8C}"/>
              </a:ext>
            </a:extLst>
          </p:cNvPr>
          <p:cNvSpPr txBox="1"/>
          <p:nvPr/>
        </p:nvSpPr>
        <p:spPr>
          <a:xfrm>
            <a:off x="6212559" y="1075535"/>
            <a:ext cx="2013760" cy="1015663"/>
          </a:xfrm>
          <a:prstGeom prst="rect">
            <a:avLst/>
          </a:prstGeom>
          <a:noFill/>
        </p:spPr>
        <p:txBody>
          <a:bodyPr wrap="square" rtlCol="0">
            <a:spAutoFit/>
          </a:bodyPr>
          <a:lstStyle/>
          <a:p>
            <a:pPr algn="ctr"/>
            <a:r>
              <a:rPr lang="en-US" sz="3000" b="1" spc="-150" dirty="0">
                <a:latin typeface="+mj-lt"/>
              </a:rPr>
              <a:t>Formulating queries</a:t>
            </a:r>
            <a:endParaRPr lang="en-ID" sz="3000" b="1" spc="-150" dirty="0">
              <a:latin typeface="+mj-lt"/>
            </a:endParaRPr>
          </a:p>
        </p:txBody>
      </p:sp>
      <p:sp>
        <p:nvSpPr>
          <p:cNvPr id="9" name="Oval 8">
            <a:extLst>
              <a:ext uri="{FF2B5EF4-FFF2-40B4-BE49-F238E27FC236}">
                <a16:creationId xmlns:a16="http://schemas.microsoft.com/office/drawing/2014/main" id="{F677C170-5422-7F49-035B-EE001725F691}"/>
              </a:ext>
            </a:extLst>
          </p:cNvPr>
          <p:cNvSpPr/>
          <p:nvPr/>
        </p:nvSpPr>
        <p:spPr>
          <a:xfrm rot="10800000">
            <a:off x="7051795" y="2986004"/>
            <a:ext cx="1309054" cy="1282734"/>
          </a:xfrm>
          <a:prstGeom prst="ellipse">
            <a:avLst/>
          </a:prstGeom>
          <a:gradFill flip="none" rotWithShape="1">
            <a:gsLst>
              <a:gs pos="27000">
                <a:schemeClr val="accent3">
                  <a:alpha val="0"/>
                </a:schemeClr>
              </a:gs>
              <a:gs pos="83000">
                <a:schemeClr val="accent2">
                  <a:alpha val="69000"/>
                </a:schemeClr>
              </a:gs>
              <a:gs pos="95000">
                <a:schemeClr val="accent1">
                  <a:alpha val="90000"/>
                </a:schemeClr>
              </a:gs>
            </a:gsLst>
            <a:lin ang="4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1" name="Oval 10">
            <a:extLst>
              <a:ext uri="{FF2B5EF4-FFF2-40B4-BE49-F238E27FC236}">
                <a16:creationId xmlns:a16="http://schemas.microsoft.com/office/drawing/2014/main" id="{8BE8C681-0C5F-4FAD-43BC-7AF4D36BC0E4}"/>
              </a:ext>
            </a:extLst>
          </p:cNvPr>
          <p:cNvSpPr/>
          <p:nvPr/>
        </p:nvSpPr>
        <p:spPr>
          <a:xfrm>
            <a:off x="8417104" y="888849"/>
            <a:ext cx="3011554" cy="3011554"/>
          </a:xfrm>
          <a:prstGeom prst="ellipse">
            <a:avLst/>
          </a:prstGeom>
          <a:solidFill>
            <a:srgbClr val="DCEAF7">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8473DFEC-699E-DB93-A69B-E52667FFEDF2}"/>
              </a:ext>
            </a:extLst>
          </p:cNvPr>
          <p:cNvSpPr/>
          <p:nvPr/>
        </p:nvSpPr>
        <p:spPr>
          <a:xfrm>
            <a:off x="8059293" y="3969979"/>
            <a:ext cx="2186611" cy="2186611"/>
          </a:xfrm>
          <a:prstGeom prst="ellipse">
            <a:avLst/>
          </a:prstGeom>
          <a:solidFill>
            <a:srgbClr val="D9F2D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TextBox 13">
            <a:extLst>
              <a:ext uri="{FF2B5EF4-FFF2-40B4-BE49-F238E27FC236}">
                <a16:creationId xmlns:a16="http://schemas.microsoft.com/office/drawing/2014/main" id="{5FD16A61-E84E-926A-8C54-0C96F6FD58B3}"/>
              </a:ext>
            </a:extLst>
          </p:cNvPr>
          <p:cNvSpPr txBox="1"/>
          <p:nvPr/>
        </p:nvSpPr>
        <p:spPr>
          <a:xfrm>
            <a:off x="8191847" y="4465075"/>
            <a:ext cx="2000590" cy="1168333"/>
          </a:xfrm>
          <a:prstGeom prst="rect">
            <a:avLst/>
          </a:prstGeom>
          <a:noFill/>
        </p:spPr>
        <p:txBody>
          <a:bodyPr wrap="square">
            <a:spAutoFit/>
          </a:bodyPr>
          <a:lstStyle>
            <a:defPPr>
              <a:defRPr lang="en-US"/>
            </a:defPPr>
            <a:lvl1pPr indent="0">
              <a:lnSpc>
                <a:spcPct val="120000"/>
              </a:lnSpc>
              <a:spcBef>
                <a:spcPts val="0"/>
              </a:spcBef>
              <a:spcAft>
                <a:spcPts val="1200"/>
              </a:spcAft>
              <a:buFont typeface="Arial" panose="020B0604020202020204" pitchFamily="34" charset="0"/>
              <a:buNone/>
              <a:defRPr sz="1600">
                <a:solidFill>
                  <a:schemeClr val="bg1"/>
                </a:solidFill>
                <a:latin typeface="+mj-lt"/>
              </a:defRPr>
            </a:lvl1pPr>
          </a:lstStyle>
          <a:p>
            <a:pPr algn="ctr"/>
            <a:r>
              <a:rPr lang="en-US" sz="3000" b="1" dirty="0">
                <a:solidFill>
                  <a:schemeClr val="tx1"/>
                </a:solidFill>
              </a:rPr>
              <a:t>Integrating findings</a:t>
            </a:r>
          </a:p>
        </p:txBody>
      </p:sp>
      <p:sp>
        <p:nvSpPr>
          <p:cNvPr id="15" name="TextBox 14">
            <a:extLst>
              <a:ext uri="{FF2B5EF4-FFF2-40B4-BE49-F238E27FC236}">
                <a16:creationId xmlns:a16="http://schemas.microsoft.com/office/drawing/2014/main" id="{813DA0B6-1A03-A150-643B-87BA6B911126}"/>
              </a:ext>
            </a:extLst>
          </p:cNvPr>
          <p:cNvSpPr txBox="1"/>
          <p:nvPr/>
        </p:nvSpPr>
        <p:spPr>
          <a:xfrm>
            <a:off x="8694481" y="1758651"/>
            <a:ext cx="2561322" cy="1168333"/>
          </a:xfrm>
          <a:prstGeom prst="rect">
            <a:avLst/>
          </a:prstGeom>
          <a:noFill/>
        </p:spPr>
        <p:txBody>
          <a:bodyPr wrap="square" rtlCol="0">
            <a:spAutoFit/>
          </a:bodyPr>
          <a:lstStyle>
            <a:defPPr>
              <a:defRPr lang="en-US"/>
            </a:defPPr>
            <a:lvl1pPr algn="ctr">
              <a:lnSpc>
                <a:spcPct val="120000"/>
              </a:lnSpc>
              <a:defRPr sz="1400"/>
            </a:lvl1pPr>
          </a:lstStyle>
          <a:p>
            <a:r>
              <a:rPr lang="en-ID" sz="3000" b="1" dirty="0"/>
              <a:t>Inspecting Outputs</a:t>
            </a:r>
          </a:p>
        </p:txBody>
      </p:sp>
      <p:sp>
        <p:nvSpPr>
          <p:cNvPr id="28" name="TextBox 27">
            <a:extLst>
              <a:ext uri="{FF2B5EF4-FFF2-40B4-BE49-F238E27FC236}">
                <a16:creationId xmlns:a16="http://schemas.microsoft.com/office/drawing/2014/main" id="{8402286F-44F6-DC1C-D4E7-80E91A41BCB9}"/>
              </a:ext>
            </a:extLst>
          </p:cNvPr>
          <p:cNvSpPr txBox="1"/>
          <p:nvPr/>
        </p:nvSpPr>
        <p:spPr>
          <a:xfrm rot="2700000">
            <a:off x="5702080" y="3540536"/>
            <a:ext cx="2848422" cy="1696720"/>
          </a:xfrm>
          <a:prstGeom prst="rect">
            <a:avLst/>
          </a:prstGeom>
          <a:noFill/>
        </p:spPr>
        <p:txBody>
          <a:bodyPr wrap="none" rtlCol="0">
            <a:prstTxWarp prst="textArchDown">
              <a:avLst>
                <a:gd name="adj" fmla="val 1097937"/>
              </a:avLst>
            </a:prstTxWarp>
            <a:spAutoFit/>
          </a:bodyPr>
          <a:lstStyle/>
          <a:p>
            <a:r>
              <a:rPr lang="en-US" sz="1600" b="1" dirty="0"/>
              <a:t>Subject Matter Expertise</a:t>
            </a:r>
            <a:endParaRPr lang="en-ID" sz="1600" b="1" dirty="0"/>
          </a:p>
        </p:txBody>
      </p:sp>
      <p:sp>
        <p:nvSpPr>
          <p:cNvPr id="29" name="Arc 28">
            <a:extLst>
              <a:ext uri="{FF2B5EF4-FFF2-40B4-BE49-F238E27FC236}">
                <a16:creationId xmlns:a16="http://schemas.microsoft.com/office/drawing/2014/main" id="{CD38E3D2-F0EF-D002-7044-4E34CF125B1D}"/>
              </a:ext>
            </a:extLst>
          </p:cNvPr>
          <p:cNvSpPr/>
          <p:nvPr/>
        </p:nvSpPr>
        <p:spPr>
          <a:xfrm rot="3917393" flipH="1">
            <a:off x="8093269" y="669022"/>
            <a:ext cx="894820" cy="894820"/>
          </a:xfrm>
          <a:prstGeom prst="arc">
            <a:avLst/>
          </a:prstGeom>
          <a:ln w="12700">
            <a:solidFill>
              <a:schemeClr val="tx1"/>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30" name="Arc 29">
            <a:extLst>
              <a:ext uri="{FF2B5EF4-FFF2-40B4-BE49-F238E27FC236}">
                <a16:creationId xmlns:a16="http://schemas.microsoft.com/office/drawing/2014/main" id="{4297E9D6-2E19-993D-3CBF-3F7416DDC31C}"/>
              </a:ext>
            </a:extLst>
          </p:cNvPr>
          <p:cNvSpPr/>
          <p:nvPr/>
        </p:nvSpPr>
        <p:spPr>
          <a:xfrm rot="9000000" flipH="1">
            <a:off x="9878525" y="3804105"/>
            <a:ext cx="894820" cy="894820"/>
          </a:xfrm>
          <a:prstGeom prst="arc">
            <a:avLst/>
          </a:prstGeom>
          <a:ln w="12700">
            <a:solidFill>
              <a:schemeClr val="tx1"/>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31" name="TextBox 30">
            <a:extLst>
              <a:ext uri="{FF2B5EF4-FFF2-40B4-BE49-F238E27FC236}">
                <a16:creationId xmlns:a16="http://schemas.microsoft.com/office/drawing/2014/main" id="{EC3BF3A5-5D2F-E14C-ED6B-2B55DA513EE9}"/>
              </a:ext>
            </a:extLst>
          </p:cNvPr>
          <p:cNvSpPr txBox="1"/>
          <p:nvPr/>
        </p:nvSpPr>
        <p:spPr>
          <a:xfrm>
            <a:off x="936197" y="2563123"/>
            <a:ext cx="4259432" cy="1077218"/>
          </a:xfrm>
          <a:prstGeom prst="rect">
            <a:avLst/>
          </a:prstGeom>
          <a:noFill/>
        </p:spPr>
        <p:txBody>
          <a:bodyPr wrap="square">
            <a:spAutoFit/>
          </a:bodyPr>
          <a:lstStyle>
            <a:defPPr>
              <a:defRPr lang="en-US"/>
            </a:defPPr>
            <a:lvl1pPr>
              <a:defRPr sz="3600"/>
            </a:lvl1pPr>
          </a:lstStyle>
          <a:p>
            <a:r>
              <a:rPr lang="en-ID" sz="3200" b="1" dirty="0">
                <a:solidFill>
                  <a:srgbClr val="7C0055"/>
                </a:solidFill>
              </a:rPr>
              <a:t>Responsible use of AI in Research</a:t>
            </a:r>
          </a:p>
        </p:txBody>
      </p:sp>
      <p:pic>
        <p:nvPicPr>
          <p:cNvPr id="8" name="Picture 7" descr="A black and white image of a brain&#10;&#10;AI-generated content may be incorrect.">
            <a:extLst>
              <a:ext uri="{FF2B5EF4-FFF2-40B4-BE49-F238E27FC236}">
                <a16:creationId xmlns:a16="http://schemas.microsoft.com/office/drawing/2014/main" id="{B72C7131-7516-5B8F-AF5B-7B3A1DD0C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9439" y="3081823"/>
            <a:ext cx="941423" cy="941423"/>
          </a:xfrm>
          <a:prstGeom prst="rect">
            <a:avLst/>
          </a:prstGeom>
        </p:spPr>
      </p:pic>
    </p:spTree>
    <p:extLst>
      <p:ext uri="{BB962C8B-B14F-4D97-AF65-F5344CB8AC3E}">
        <p14:creationId xmlns:p14="http://schemas.microsoft.com/office/powerpoint/2010/main" val="2328007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68B34-2597-EA54-7AC5-0D2BE14234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AFECF2-0A41-0E36-548A-F6EFDBAEDB00}"/>
              </a:ext>
            </a:extLst>
          </p:cNvPr>
          <p:cNvSpPr>
            <a:spLocks noGrp="1"/>
          </p:cNvSpPr>
          <p:nvPr>
            <p:ph type="title"/>
          </p:nvPr>
        </p:nvSpPr>
        <p:spPr>
          <a:xfrm>
            <a:off x="377825" y="342900"/>
            <a:ext cx="10515600" cy="1325563"/>
          </a:xfrm>
        </p:spPr>
        <p:txBody>
          <a:bodyPr anchor="t">
            <a:normAutofit/>
          </a:bodyPr>
          <a:lstStyle/>
          <a:p>
            <a:r>
              <a:rPr lang="en-GB" sz="3200" b="1" dirty="0">
                <a:solidFill>
                  <a:srgbClr val="7C0055"/>
                </a:solidFill>
              </a:rPr>
              <a:t>Sample prompt using Perplexity Deep Search</a:t>
            </a:r>
          </a:p>
        </p:txBody>
      </p:sp>
      <p:sp>
        <p:nvSpPr>
          <p:cNvPr id="3" name="Content Placeholder 2">
            <a:extLst>
              <a:ext uri="{FF2B5EF4-FFF2-40B4-BE49-F238E27FC236}">
                <a16:creationId xmlns:a16="http://schemas.microsoft.com/office/drawing/2014/main" id="{BA818041-74B7-1E54-3358-0FE98A0D0E14}"/>
              </a:ext>
            </a:extLst>
          </p:cNvPr>
          <p:cNvSpPr>
            <a:spLocks noGrp="1"/>
          </p:cNvSpPr>
          <p:nvPr>
            <p:ph idx="1"/>
          </p:nvPr>
        </p:nvSpPr>
        <p:spPr>
          <a:xfrm>
            <a:off x="1016000" y="1743670"/>
            <a:ext cx="10515600" cy="4351338"/>
          </a:xfrm>
        </p:spPr>
        <p:txBody>
          <a:bodyPr/>
          <a:lstStyle/>
          <a:p>
            <a:pPr marL="0" indent="0">
              <a:buNone/>
            </a:pPr>
            <a:r>
              <a:rPr lang="en-GB" sz="2500" b="0" i="1" dirty="0">
                <a:effectLst/>
                <a:latin typeface="var(--font-fk-grotesk)"/>
              </a:rPr>
              <a:t>I work for a multidisciplinary university in the UK in the International Office. I need you to research South-East Asia as a market for potentially recruiting international students from the region. Do a proper research by country and give me a full recommendations set of where we should concentrate our student recruitment efforts. Make sure to include stats and actionable insights that we can use to drive our recruitment strategy</a:t>
            </a:r>
            <a:br>
              <a:rPr lang="en-GB" sz="2500" i="1" dirty="0">
                <a:effectLst/>
              </a:rPr>
            </a:br>
            <a:endParaRPr lang="en-GB" sz="2500" i="1" dirty="0">
              <a:effectLst/>
            </a:endParaRPr>
          </a:p>
          <a:p>
            <a:endParaRPr lang="en-GB" dirty="0"/>
          </a:p>
        </p:txBody>
      </p:sp>
      <p:pic>
        <p:nvPicPr>
          <p:cNvPr id="4" name="Picture 3">
            <a:extLst>
              <a:ext uri="{FF2B5EF4-FFF2-40B4-BE49-F238E27FC236}">
                <a16:creationId xmlns:a16="http://schemas.microsoft.com/office/drawing/2014/main" id="{A701C10A-9E6D-8730-0C27-9937F59ACFDD}"/>
              </a:ext>
            </a:extLst>
          </p:cNvPr>
          <p:cNvPicPr>
            <a:picLocks noChangeAspect="1"/>
          </p:cNvPicPr>
          <p:nvPr/>
        </p:nvPicPr>
        <p:blipFill>
          <a:blip r:embed="rId2"/>
          <a:stretch>
            <a:fillRect/>
          </a:stretch>
        </p:blipFill>
        <p:spPr>
          <a:xfrm>
            <a:off x="6838053" y="4145369"/>
            <a:ext cx="4337947" cy="1949639"/>
          </a:xfrm>
          <a:prstGeom prst="rect">
            <a:avLst/>
          </a:prstGeom>
        </p:spPr>
      </p:pic>
      <p:pic>
        <p:nvPicPr>
          <p:cNvPr id="5" name="Picture 4">
            <a:extLst>
              <a:ext uri="{FF2B5EF4-FFF2-40B4-BE49-F238E27FC236}">
                <a16:creationId xmlns:a16="http://schemas.microsoft.com/office/drawing/2014/main" id="{9B023075-77A8-1A2A-1D91-10ECDB772321}"/>
              </a:ext>
            </a:extLst>
          </p:cNvPr>
          <p:cNvPicPr>
            <a:picLocks noChangeAspect="1"/>
          </p:cNvPicPr>
          <p:nvPr/>
        </p:nvPicPr>
        <p:blipFill>
          <a:blip r:embed="rId3"/>
          <a:stretch>
            <a:fillRect/>
          </a:stretch>
        </p:blipFill>
        <p:spPr>
          <a:xfrm>
            <a:off x="1016000" y="4145369"/>
            <a:ext cx="4393019" cy="1949639"/>
          </a:xfrm>
          <a:prstGeom prst="rect">
            <a:avLst/>
          </a:prstGeom>
        </p:spPr>
      </p:pic>
    </p:spTree>
    <p:extLst>
      <p:ext uri="{BB962C8B-B14F-4D97-AF65-F5344CB8AC3E}">
        <p14:creationId xmlns:p14="http://schemas.microsoft.com/office/powerpoint/2010/main" val="645862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A78DA-7748-E56B-08A8-BE9603EAC2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FB19B-18A6-A0AE-465E-7ED5A122EBDF}"/>
              </a:ext>
            </a:extLst>
          </p:cNvPr>
          <p:cNvSpPr>
            <a:spLocks noGrp="1"/>
          </p:cNvSpPr>
          <p:nvPr>
            <p:ph type="title"/>
          </p:nvPr>
        </p:nvSpPr>
        <p:spPr>
          <a:xfrm>
            <a:off x="377825" y="342900"/>
            <a:ext cx="10515600" cy="1325563"/>
          </a:xfrm>
        </p:spPr>
        <p:txBody>
          <a:bodyPr anchor="t">
            <a:normAutofit/>
          </a:bodyPr>
          <a:lstStyle/>
          <a:p>
            <a:r>
              <a:rPr lang="en-GB" sz="3200" b="1" dirty="0">
                <a:solidFill>
                  <a:srgbClr val="7C0055"/>
                </a:solidFill>
              </a:rPr>
              <a:t>Sample prompt using Perplexity Deep Search</a:t>
            </a:r>
          </a:p>
        </p:txBody>
      </p:sp>
      <p:sp>
        <p:nvSpPr>
          <p:cNvPr id="3" name="Content Placeholder 2">
            <a:extLst>
              <a:ext uri="{FF2B5EF4-FFF2-40B4-BE49-F238E27FC236}">
                <a16:creationId xmlns:a16="http://schemas.microsoft.com/office/drawing/2014/main" id="{60707F52-968A-913B-D868-FB0498525603}"/>
              </a:ext>
            </a:extLst>
          </p:cNvPr>
          <p:cNvSpPr>
            <a:spLocks noGrp="1"/>
          </p:cNvSpPr>
          <p:nvPr>
            <p:ph idx="1"/>
          </p:nvPr>
        </p:nvSpPr>
        <p:spPr>
          <a:xfrm>
            <a:off x="838200" y="1743670"/>
            <a:ext cx="10515600" cy="4351338"/>
          </a:xfrm>
        </p:spPr>
        <p:txBody>
          <a:bodyPr/>
          <a:lstStyle/>
          <a:p>
            <a:pPr marL="0" indent="0">
              <a:buNone/>
            </a:pPr>
            <a:r>
              <a:rPr lang="en-GB" sz="2500" b="0" i="1" dirty="0">
                <a:effectLst/>
                <a:latin typeface="var(--font-fk-grotesk)"/>
              </a:rPr>
              <a:t>I work for a multidisciplinary university in the UK in the International Office. I need you to research South-East Asia as a market for potentially recruiting international students from the region. Do a proper research by country and give me a full recommendations set of where we should concentrate our student recruitment efforts. Make sure to include stats and actionable insights that we can use to drive our recruitment strategy</a:t>
            </a:r>
            <a:br>
              <a:rPr lang="en-GB" sz="2500" i="1" dirty="0">
                <a:effectLst/>
              </a:rPr>
            </a:br>
            <a:endParaRPr lang="en-GB" sz="2500" i="1" dirty="0">
              <a:effectLst/>
            </a:endParaRPr>
          </a:p>
          <a:p>
            <a:endParaRPr lang="en-GB" dirty="0"/>
          </a:p>
        </p:txBody>
      </p:sp>
      <p:pic>
        <p:nvPicPr>
          <p:cNvPr id="4" name="Picture 3">
            <a:extLst>
              <a:ext uri="{FF2B5EF4-FFF2-40B4-BE49-F238E27FC236}">
                <a16:creationId xmlns:a16="http://schemas.microsoft.com/office/drawing/2014/main" id="{813130F6-D598-C331-F5F8-27AA989FA0E7}"/>
              </a:ext>
            </a:extLst>
          </p:cNvPr>
          <p:cNvPicPr>
            <a:picLocks noChangeAspect="1"/>
          </p:cNvPicPr>
          <p:nvPr/>
        </p:nvPicPr>
        <p:blipFill>
          <a:blip r:embed="rId2"/>
          <a:stretch>
            <a:fillRect/>
          </a:stretch>
        </p:blipFill>
        <p:spPr>
          <a:xfrm>
            <a:off x="6838053" y="4145369"/>
            <a:ext cx="4337947" cy="1949639"/>
          </a:xfrm>
          <a:prstGeom prst="rect">
            <a:avLst/>
          </a:prstGeom>
        </p:spPr>
      </p:pic>
      <p:pic>
        <p:nvPicPr>
          <p:cNvPr id="5" name="Picture 4">
            <a:extLst>
              <a:ext uri="{FF2B5EF4-FFF2-40B4-BE49-F238E27FC236}">
                <a16:creationId xmlns:a16="http://schemas.microsoft.com/office/drawing/2014/main" id="{E3F2F579-FA0F-FB17-FD66-C784EB8D7F29}"/>
              </a:ext>
            </a:extLst>
          </p:cNvPr>
          <p:cNvPicPr>
            <a:picLocks noChangeAspect="1"/>
          </p:cNvPicPr>
          <p:nvPr/>
        </p:nvPicPr>
        <p:blipFill>
          <a:blip r:embed="rId3"/>
          <a:stretch>
            <a:fillRect/>
          </a:stretch>
        </p:blipFill>
        <p:spPr>
          <a:xfrm>
            <a:off x="1016000" y="4145369"/>
            <a:ext cx="4393019" cy="1949639"/>
          </a:xfrm>
          <a:prstGeom prst="rect">
            <a:avLst/>
          </a:prstGeom>
        </p:spPr>
      </p:pic>
    </p:spTree>
    <p:extLst>
      <p:ext uri="{BB962C8B-B14F-4D97-AF65-F5344CB8AC3E}">
        <p14:creationId xmlns:p14="http://schemas.microsoft.com/office/powerpoint/2010/main" val="1469963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009D7-B71F-8FB7-C1D3-68A52FADDE58}"/>
              </a:ext>
            </a:extLst>
          </p:cNvPr>
          <p:cNvSpPr>
            <a:spLocks noGrp="1"/>
          </p:cNvSpPr>
          <p:nvPr>
            <p:ph type="title"/>
          </p:nvPr>
        </p:nvSpPr>
        <p:spPr>
          <a:xfrm>
            <a:off x="386080" y="375285"/>
            <a:ext cx="10515600" cy="1325563"/>
          </a:xfrm>
        </p:spPr>
        <p:txBody>
          <a:bodyPr anchor="t">
            <a:normAutofit/>
          </a:bodyPr>
          <a:lstStyle/>
          <a:p>
            <a:r>
              <a:rPr lang="en-GB" sz="3200" b="1" dirty="0">
                <a:solidFill>
                  <a:srgbClr val="7C0055"/>
                </a:solidFill>
              </a:rPr>
              <a:t>Report Ready in 10 minutes</a:t>
            </a:r>
          </a:p>
        </p:txBody>
      </p:sp>
      <p:sp>
        <p:nvSpPr>
          <p:cNvPr id="3" name="Content Placeholder 2">
            <a:extLst>
              <a:ext uri="{FF2B5EF4-FFF2-40B4-BE49-F238E27FC236}">
                <a16:creationId xmlns:a16="http://schemas.microsoft.com/office/drawing/2014/main" id="{FD736D29-FF05-8BD0-C538-03F72AFD1D71}"/>
              </a:ext>
            </a:extLst>
          </p:cNvPr>
          <p:cNvSpPr>
            <a:spLocks noGrp="1"/>
          </p:cNvSpPr>
          <p:nvPr>
            <p:ph idx="1"/>
          </p:nvPr>
        </p:nvSpPr>
        <p:spPr>
          <a:xfrm>
            <a:off x="742950" y="1253331"/>
            <a:ext cx="10515600" cy="4351338"/>
          </a:xfrm>
        </p:spPr>
        <p:txBody>
          <a:bodyPr>
            <a:normAutofit fontScale="62500" lnSpcReduction="20000"/>
          </a:bodyPr>
          <a:lstStyle/>
          <a:p>
            <a:pPr marL="0" indent="0">
              <a:lnSpc>
                <a:spcPct val="170000"/>
              </a:lnSpc>
              <a:buNone/>
            </a:pPr>
            <a:r>
              <a:rPr lang="en-GB" sz="2800" b="1" dirty="0"/>
              <a:t>Headlines</a:t>
            </a:r>
          </a:p>
          <a:p>
            <a:pPr>
              <a:lnSpc>
                <a:spcPct val="170000"/>
              </a:lnSpc>
            </a:pPr>
            <a:r>
              <a:rPr lang="en-GB" sz="2800" dirty="0"/>
              <a:t>Outbound Student Growth of 12% Annually (2016–2022) and 18% Choosing the UK</a:t>
            </a:r>
          </a:p>
          <a:p>
            <a:pPr>
              <a:lnSpc>
                <a:spcPct val="170000"/>
              </a:lnSpc>
            </a:pPr>
            <a:r>
              <a:rPr lang="en-GB" sz="2800" dirty="0"/>
              <a:t>Thailand: Outbound Mobility Grew by 11% Annually Since 2016, with 22,000 Studying Abroad in 2022</a:t>
            </a:r>
          </a:p>
          <a:p>
            <a:pPr>
              <a:lnSpc>
                <a:spcPct val="170000"/>
              </a:lnSpc>
            </a:pPr>
            <a:r>
              <a:rPr lang="en-GB" sz="2800" dirty="0"/>
              <a:t>Indonesia: 5,200 Outbound Students in 2022, with 43% Going to Australia</a:t>
            </a:r>
          </a:p>
          <a:p>
            <a:pPr>
              <a:lnSpc>
                <a:spcPct val="170000"/>
              </a:lnSpc>
            </a:pPr>
            <a:r>
              <a:rPr lang="en-GB" sz="2800" dirty="0"/>
              <a:t>Singapore: 82% of Students Abroad Pursue Postgraduate Research, and 67% Prioritize Industry Partnerships</a:t>
            </a:r>
          </a:p>
          <a:p>
            <a:pPr>
              <a:lnSpc>
                <a:spcPct val="170000"/>
              </a:lnSpc>
            </a:pPr>
            <a:r>
              <a:rPr lang="en-GB" sz="2800" dirty="0"/>
              <a:t>The Philippines : 4,800 Students Abroad in 2022, with 9% Choosing the UK</a:t>
            </a:r>
          </a:p>
          <a:p>
            <a:pPr>
              <a:lnSpc>
                <a:spcPct val="170000"/>
              </a:lnSpc>
            </a:pPr>
            <a:r>
              <a:rPr lang="en-GB" sz="2800" dirty="0"/>
              <a:t>Myanmar: Outbound Student Numbers Dropped from 6,200 in 2019 to 900 in 2022</a:t>
            </a:r>
          </a:p>
        </p:txBody>
      </p:sp>
      <p:pic>
        <p:nvPicPr>
          <p:cNvPr id="4" name="Picture 3">
            <a:extLst>
              <a:ext uri="{FF2B5EF4-FFF2-40B4-BE49-F238E27FC236}">
                <a16:creationId xmlns:a16="http://schemas.microsoft.com/office/drawing/2014/main" id="{E5D5DCBB-CF99-7C92-256A-0B24820520C4}"/>
              </a:ext>
            </a:extLst>
          </p:cNvPr>
          <p:cNvPicPr>
            <a:picLocks noChangeAspect="1"/>
          </p:cNvPicPr>
          <p:nvPr/>
        </p:nvPicPr>
        <p:blipFill>
          <a:blip r:embed="rId2"/>
          <a:stretch>
            <a:fillRect/>
          </a:stretch>
        </p:blipFill>
        <p:spPr>
          <a:xfrm>
            <a:off x="8821325" y="375285"/>
            <a:ext cx="2984595" cy="1341391"/>
          </a:xfrm>
          <a:prstGeom prst="rect">
            <a:avLst/>
          </a:prstGeom>
        </p:spPr>
      </p:pic>
    </p:spTree>
    <p:extLst>
      <p:ext uri="{BB962C8B-B14F-4D97-AF65-F5344CB8AC3E}">
        <p14:creationId xmlns:p14="http://schemas.microsoft.com/office/powerpoint/2010/main" val="3064347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85E2FC-AE7E-5FFB-26A5-936B24D50B42}"/>
              </a:ext>
            </a:extLst>
          </p:cNvPr>
          <p:cNvSpPr txBox="1">
            <a:spLocks/>
          </p:cNvSpPr>
          <p:nvPr/>
        </p:nvSpPr>
        <p:spPr>
          <a:xfrm>
            <a:off x="838200" y="1808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Roboto" panose="02000000000000000000" pitchFamily="2" charset="0"/>
                <a:ea typeface="Roboto" panose="02000000000000000000" pitchFamily="2" charset="0"/>
                <a:cs typeface="Roboto" panose="02000000000000000000" pitchFamily="2" charset="0"/>
              </a:rPr>
              <a:t>What is Artificial Intelligence?</a:t>
            </a:r>
          </a:p>
        </p:txBody>
      </p:sp>
      <p:sp>
        <p:nvSpPr>
          <p:cNvPr id="5" name="TextBox 4">
            <a:extLst>
              <a:ext uri="{FF2B5EF4-FFF2-40B4-BE49-F238E27FC236}">
                <a16:creationId xmlns:a16="http://schemas.microsoft.com/office/drawing/2014/main" id="{A40865B5-233F-6259-2145-A2FDCD7D2219}"/>
              </a:ext>
            </a:extLst>
          </p:cNvPr>
          <p:cNvSpPr txBox="1"/>
          <p:nvPr/>
        </p:nvSpPr>
        <p:spPr>
          <a:xfrm>
            <a:off x="838200" y="1786296"/>
            <a:ext cx="5142470" cy="2862322"/>
          </a:xfrm>
          <a:prstGeom prst="rect">
            <a:avLst/>
          </a:prstGeom>
          <a:noFill/>
        </p:spPr>
        <p:txBody>
          <a:bodyPr wrap="square">
            <a:spAutoFit/>
          </a:bodyPr>
          <a:lstStyle/>
          <a:p>
            <a:pPr marL="0" indent="0">
              <a:buNone/>
            </a:pPr>
            <a:r>
              <a:rPr lang="en-US" sz="1800" dirty="0"/>
              <a:t>”computing systems that are able to engage in human-like processes such as learning, adapting, synthesizing, self-correction and use of data for complex processing tasks”</a:t>
            </a:r>
          </a:p>
          <a:p>
            <a:pPr marL="0" indent="0">
              <a:buNone/>
            </a:pPr>
            <a:endParaRPr lang="en-US" sz="1800" dirty="0"/>
          </a:p>
          <a:p>
            <a:pPr marL="0" indent="0">
              <a:buNone/>
            </a:pPr>
            <a:r>
              <a:rPr lang="en-US" sz="1800" dirty="0" err="1"/>
              <a:t>Popenici</a:t>
            </a:r>
            <a:r>
              <a:rPr lang="en-US" sz="1800" dirty="0"/>
              <a:t>, S. A. D., &amp; Kerr, S. (2017). Exploring the impact of artificial intelligence on teaching and learning in higher education. Research and Practice in Technology Enhanced Learning, 12(1), 22.</a:t>
            </a:r>
          </a:p>
        </p:txBody>
      </p:sp>
      <p:sp>
        <p:nvSpPr>
          <p:cNvPr id="6" name="TextBox 5">
            <a:extLst>
              <a:ext uri="{FF2B5EF4-FFF2-40B4-BE49-F238E27FC236}">
                <a16:creationId xmlns:a16="http://schemas.microsoft.com/office/drawing/2014/main" id="{F5521F06-729F-112E-2027-9B9E224092D7}"/>
              </a:ext>
            </a:extLst>
          </p:cNvPr>
          <p:cNvSpPr txBox="1"/>
          <p:nvPr/>
        </p:nvSpPr>
        <p:spPr>
          <a:xfrm>
            <a:off x="6945395" y="1786296"/>
            <a:ext cx="4536989" cy="2585323"/>
          </a:xfrm>
          <a:prstGeom prst="rect">
            <a:avLst/>
          </a:prstGeom>
          <a:noFill/>
        </p:spPr>
        <p:txBody>
          <a:bodyPr wrap="square" rtlCol="0">
            <a:spAutoFit/>
          </a:bodyPr>
          <a:lstStyle/>
          <a:p>
            <a:r>
              <a:rPr lang="en-GB" b="0" i="0" dirty="0">
                <a:solidFill>
                  <a:srgbClr val="202124"/>
                </a:solidFill>
                <a:effectLst/>
                <a:latin typeface="Google Sans"/>
              </a:rPr>
              <a:t>“An AI system is a machine-based system that, for explicit or implicit objectives, infers, from the input it receives, how to generate outputs such as predictions, content, recommendations, or decisions that can influence physical or virtual environments.” </a:t>
            </a:r>
          </a:p>
          <a:p>
            <a:endParaRPr lang="en-GB" b="0" i="0" dirty="0">
              <a:solidFill>
                <a:srgbClr val="202124"/>
              </a:solidFill>
              <a:effectLst/>
              <a:latin typeface="Google Sans"/>
            </a:endParaRPr>
          </a:p>
          <a:p>
            <a:r>
              <a:rPr lang="en-GB" b="0" i="0" dirty="0">
                <a:solidFill>
                  <a:srgbClr val="202124"/>
                </a:solidFill>
                <a:effectLst/>
                <a:latin typeface="Google Sans"/>
              </a:rPr>
              <a:t>OECD, November 2023, retrieved from: https://</a:t>
            </a:r>
            <a:r>
              <a:rPr lang="en-GB" b="0" i="0" dirty="0" err="1">
                <a:solidFill>
                  <a:srgbClr val="202124"/>
                </a:solidFill>
                <a:effectLst/>
                <a:latin typeface="Google Sans"/>
              </a:rPr>
              <a:t>oecd.ai</a:t>
            </a:r>
            <a:r>
              <a:rPr lang="en-GB" b="0" i="0" dirty="0">
                <a:solidFill>
                  <a:srgbClr val="202124"/>
                </a:solidFill>
                <a:effectLst/>
                <a:latin typeface="Google Sans"/>
              </a:rPr>
              <a:t>/</a:t>
            </a:r>
            <a:r>
              <a:rPr lang="en-GB" b="0" i="0" dirty="0" err="1">
                <a:solidFill>
                  <a:srgbClr val="202124"/>
                </a:solidFill>
                <a:effectLst/>
                <a:latin typeface="Google Sans"/>
              </a:rPr>
              <a:t>en</a:t>
            </a:r>
            <a:r>
              <a:rPr lang="en-GB" b="0" i="0" dirty="0">
                <a:solidFill>
                  <a:srgbClr val="202124"/>
                </a:solidFill>
                <a:effectLst/>
                <a:latin typeface="Google Sans"/>
              </a:rPr>
              <a:t>/ai-principles</a:t>
            </a:r>
            <a:endParaRPr lang="en-US" dirty="0"/>
          </a:p>
        </p:txBody>
      </p:sp>
      <p:pic>
        <p:nvPicPr>
          <p:cNvPr id="8" name="Picture 7" descr="A blurry image of a building&#10;&#10;Description automatically generated">
            <a:extLst>
              <a:ext uri="{FF2B5EF4-FFF2-40B4-BE49-F238E27FC236}">
                <a16:creationId xmlns:a16="http://schemas.microsoft.com/office/drawing/2014/main" id="{1D47B6EE-7CF3-479F-6293-E0D4B843C77E}"/>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838200" y="4969563"/>
            <a:ext cx="10942983" cy="1702904"/>
          </a:xfrm>
          <a:prstGeom prst="rect">
            <a:avLst/>
          </a:prstGeom>
        </p:spPr>
      </p:pic>
    </p:spTree>
    <p:extLst>
      <p:ext uri="{BB962C8B-B14F-4D97-AF65-F5344CB8AC3E}">
        <p14:creationId xmlns:p14="http://schemas.microsoft.com/office/powerpoint/2010/main" val="2770323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2B3FB-67D0-C7E1-FB71-35297D6C8B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AEB328-7CBA-774E-0BF6-2A1C15E55115}"/>
              </a:ext>
            </a:extLst>
          </p:cNvPr>
          <p:cNvSpPr>
            <a:spLocks noGrp="1"/>
          </p:cNvSpPr>
          <p:nvPr>
            <p:ph type="title"/>
          </p:nvPr>
        </p:nvSpPr>
        <p:spPr>
          <a:xfrm>
            <a:off x="427401" y="340360"/>
            <a:ext cx="10515600" cy="1325563"/>
          </a:xfrm>
        </p:spPr>
        <p:txBody>
          <a:bodyPr anchor="t">
            <a:normAutofit/>
          </a:bodyPr>
          <a:lstStyle/>
          <a:p>
            <a:r>
              <a:rPr lang="en-GB" sz="3200" b="1" dirty="0">
                <a:solidFill>
                  <a:srgbClr val="7C0055"/>
                </a:solidFill>
              </a:rPr>
              <a:t>However…</a:t>
            </a:r>
          </a:p>
        </p:txBody>
      </p:sp>
      <p:graphicFrame>
        <p:nvGraphicFramePr>
          <p:cNvPr id="6" name="Table 5">
            <a:extLst>
              <a:ext uri="{FF2B5EF4-FFF2-40B4-BE49-F238E27FC236}">
                <a16:creationId xmlns:a16="http://schemas.microsoft.com/office/drawing/2014/main" id="{F32C3EC4-2240-201E-C6D8-4DDD13A6A3D4}"/>
              </a:ext>
            </a:extLst>
          </p:cNvPr>
          <p:cNvGraphicFramePr>
            <a:graphicFrameLocks noGrp="1"/>
          </p:cNvGraphicFramePr>
          <p:nvPr/>
        </p:nvGraphicFramePr>
        <p:xfrm>
          <a:off x="1341801" y="1825625"/>
          <a:ext cx="9508398" cy="4351346"/>
        </p:xfrm>
        <a:graphic>
          <a:graphicData uri="http://schemas.openxmlformats.org/drawingml/2006/table">
            <a:tbl>
              <a:tblPr>
                <a:noFill/>
              </a:tblPr>
              <a:tblGrid>
                <a:gridCol w="3866199">
                  <a:extLst>
                    <a:ext uri="{9D8B030D-6E8A-4147-A177-3AD203B41FA5}">
                      <a16:colId xmlns:a16="http://schemas.microsoft.com/office/drawing/2014/main" val="2723781995"/>
                    </a:ext>
                  </a:extLst>
                </a:gridCol>
                <a:gridCol w="1754352">
                  <a:extLst>
                    <a:ext uri="{9D8B030D-6E8A-4147-A177-3AD203B41FA5}">
                      <a16:colId xmlns:a16="http://schemas.microsoft.com/office/drawing/2014/main" val="622228203"/>
                    </a:ext>
                  </a:extLst>
                </a:gridCol>
                <a:gridCol w="3887847">
                  <a:extLst>
                    <a:ext uri="{9D8B030D-6E8A-4147-A177-3AD203B41FA5}">
                      <a16:colId xmlns:a16="http://schemas.microsoft.com/office/drawing/2014/main" val="2055262923"/>
                    </a:ext>
                  </a:extLst>
                </a:gridCol>
              </a:tblGrid>
              <a:tr h="328578">
                <a:tc>
                  <a:txBody>
                    <a:bodyPr/>
                    <a:lstStyle/>
                    <a:p>
                      <a:r>
                        <a:rPr lang="en-GB" sz="1200" b="1" cap="none" spc="0" dirty="0">
                          <a:solidFill>
                            <a:schemeClr val="tx1"/>
                          </a:solidFill>
                        </a:rPr>
                        <a:t>Claim</a:t>
                      </a:r>
                      <a:endParaRPr lang="en-GB" sz="1200" cap="none" spc="0" dirty="0">
                        <a:solidFill>
                          <a:schemeClr val="tx1"/>
                        </a:solidFill>
                      </a:endParaRPr>
                    </a:p>
                  </a:txBody>
                  <a:tcPr marL="43567" marR="43567" marT="32323" marB="87134" anchor="ctr">
                    <a:lnL w="12700" cmpd="sng">
                      <a:noFill/>
                      <a:prstDash val="solid"/>
                    </a:lnL>
                    <a:lnR w="12700" cmpd="sng">
                      <a:noFill/>
                      <a:prstDash val="solid"/>
                    </a:lnR>
                    <a:lnT w="12700" cap="flat" cmpd="sng" algn="ctr">
                      <a:solidFill>
                        <a:schemeClr val="accent1"/>
                      </a:solidFill>
                      <a:prstDash val="solid"/>
                    </a:lnT>
                    <a:lnB w="12700" cmpd="sng">
                      <a:noFill/>
                      <a:prstDash val="solid"/>
                    </a:lnB>
                    <a:noFill/>
                  </a:tcPr>
                </a:tc>
                <a:tc>
                  <a:txBody>
                    <a:bodyPr/>
                    <a:lstStyle/>
                    <a:p>
                      <a:r>
                        <a:rPr lang="en-GB" sz="1200" b="1" cap="none" spc="0">
                          <a:solidFill>
                            <a:schemeClr val="tx1"/>
                          </a:solidFill>
                        </a:rPr>
                        <a:t>Status</a:t>
                      </a:r>
                      <a:endParaRPr lang="en-GB" sz="1200" cap="none" spc="0">
                        <a:solidFill>
                          <a:schemeClr val="tx1"/>
                        </a:solidFill>
                      </a:endParaRPr>
                    </a:p>
                  </a:txBody>
                  <a:tcPr marL="43567" marR="43567" marT="32323" marB="87134" anchor="ctr">
                    <a:lnL w="12700" cmpd="sng">
                      <a:noFill/>
                      <a:prstDash val="solid"/>
                    </a:lnL>
                    <a:lnR w="12700" cmpd="sng">
                      <a:noFill/>
                      <a:prstDash val="solid"/>
                    </a:lnR>
                    <a:lnT w="12700" cap="flat" cmpd="sng" algn="ctr">
                      <a:solidFill>
                        <a:schemeClr val="accent1"/>
                      </a:solidFill>
                      <a:prstDash val="solid"/>
                    </a:lnT>
                    <a:lnB w="12700" cmpd="sng">
                      <a:noFill/>
                      <a:prstDash val="solid"/>
                    </a:lnB>
                    <a:noFill/>
                  </a:tcPr>
                </a:tc>
                <a:tc>
                  <a:txBody>
                    <a:bodyPr/>
                    <a:lstStyle/>
                    <a:p>
                      <a:r>
                        <a:rPr lang="en-GB" sz="1200" b="1" cap="none" spc="0">
                          <a:solidFill>
                            <a:schemeClr val="tx1"/>
                          </a:solidFill>
                        </a:rPr>
                        <a:t>Issue</a:t>
                      </a:r>
                      <a:endParaRPr lang="en-GB" sz="1200" cap="none" spc="0">
                        <a:solidFill>
                          <a:schemeClr val="tx1"/>
                        </a:solidFill>
                      </a:endParaRPr>
                    </a:p>
                  </a:txBody>
                  <a:tcPr marL="43567" marR="43567" marT="32323" marB="87134" anchor="ctr">
                    <a:lnL w="12700" cmpd="sng">
                      <a:noFill/>
                      <a:prstDash val="solid"/>
                    </a:lnL>
                    <a:lnR w="12700" cmpd="sng">
                      <a:noFill/>
                      <a:prstDash val="solid"/>
                    </a:lnR>
                    <a:lnT w="12700" cap="flat" cmpd="sng" algn="ctr">
                      <a:solidFill>
                        <a:schemeClr val="accent1"/>
                      </a:solidFill>
                      <a:prstDash val="solid"/>
                    </a:lnT>
                    <a:lnB w="12700" cmpd="sng">
                      <a:noFill/>
                      <a:prstDash val="solid"/>
                    </a:lnB>
                    <a:noFill/>
                  </a:tcPr>
                </a:tc>
                <a:extLst>
                  <a:ext uri="{0D108BD9-81ED-4DB2-BD59-A6C34878D82A}">
                    <a16:rowId xmlns:a16="http://schemas.microsoft.com/office/drawing/2014/main" val="584921339"/>
                  </a:ext>
                </a:extLst>
              </a:tr>
              <a:tr h="502846">
                <a:tc>
                  <a:txBody>
                    <a:bodyPr/>
                    <a:lstStyle/>
                    <a:p>
                      <a:r>
                        <a:rPr lang="en-GB" sz="1200" b="1" cap="none" spc="0">
                          <a:solidFill>
                            <a:schemeClr val="tx1"/>
                          </a:solidFill>
                        </a:rPr>
                        <a:t>UK’s share of SEA students declined 3.2% annually (2015–2019)</a:t>
                      </a:r>
                      <a:endParaRPr lang="en-GB" sz="1200" cap="none" spc="0">
                        <a:solidFill>
                          <a:schemeClr val="tx1"/>
                        </a:solidFill>
                      </a:endParaRP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200" cap="none" spc="0">
                          <a:solidFill>
                            <a:schemeClr val="tx1"/>
                          </a:solidFill>
                        </a:rPr>
                        <a:t>❌ Fabricated</a:t>
                      </a: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200" cap="none" spc="0">
                          <a:solidFill>
                            <a:schemeClr val="tx1"/>
                          </a:solidFill>
                        </a:rPr>
                        <a:t>No official source confirms this percentage.</a:t>
                      </a: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737764420"/>
                  </a:ext>
                </a:extLst>
              </a:tr>
              <a:tr h="502846">
                <a:tc>
                  <a:txBody>
                    <a:bodyPr/>
                    <a:lstStyle/>
                    <a:p>
                      <a:r>
                        <a:rPr lang="en-GB" sz="1200" b="1" cap="none" spc="0" dirty="0">
                          <a:solidFill>
                            <a:schemeClr val="tx1"/>
                          </a:solidFill>
                        </a:rPr>
                        <a:t>Malaysia: 15,000 students abroad in 2022, 35% to the UK</a:t>
                      </a:r>
                      <a:endParaRPr lang="en-GB" sz="1200" cap="none" spc="0" dirty="0">
                        <a:solidFill>
                          <a:schemeClr val="tx1"/>
                        </a:solidFill>
                      </a:endParaRP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200" cap="none" spc="0">
                          <a:solidFill>
                            <a:schemeClr val="tx1"/>
                          </a:solidFill>
                        </a:rPr>
                        <a:t>❌ Fabricated</a:t>
                      </a: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200" cap="none" spc="0">
                          <a:solidFill>
                            <a:schemeClr val="tx1"/>
                          </a:solidFill>
                        </a:rPr>
                        <a:t>No 2022 breakdown available.</a:t>
                      </a: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215357872"/>
                  </a:ext>
                </a:extLst>
              </a:tr>
              <a:tr h="502846">
                <a:tc>
                  <a:txBody>
                    <a:bodyPr/>
                    <a:lstStyle/>
                    <a:p>
                      <a:r>
                        <a:rPr lang="en-GB" sz="1200" b="1" cap="none" spc="0">
                          <a:solidFill>
                            <a:schemeClr val="tx1"/>
                          </a:solidFill>
                        </a:rPr>
                        <a:t>Vietnam: 12% annual growth (2016–2022), 7,300 students abroad, 18% to UK</a:t>
                      </a:r>
                      <a:endParaRPr lang="en-GB" sz="1200" cap="none" spc="0">
                        <a:solidFill>
                          <a:schemeClr val="tx1"/>
                        </a:solidFill>
                      </a:endParaRP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200" cap="none" spc="0">
                          <a:solidFill>
                            <a:schemeClr val="tx1"/>
                          </a:solidFill>
                        </a:rPr>
                        <a:t>❌ Fabricated</a:t>
                      </a: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200" cap="none" spc="0">
                          <a:solidFill>
                            <a:schemeClr val="tx1"/>
                          </a:solidFill>
                        </a:rPr>
                        <a:t>No official source confirms exact figures.</a:t>
                      </a: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172296312"/>
                  </a:ext>
                </a:extLst>
              </a:tr>
              <a:tr h="502846">
                <a:tc>
                  <a:txBody>
                    <a:bodyPr/>
                    <a:lstStyle/>
                    <a:p>
                      <a:r>
                        <a:rPr lang="en-GB" sz="1200" b="1" cap="none" spc="0">
                          <a:solidFill>
                            <a:schemeClr val="tx1"/>
                          </a:solidFill>
                        </a:rPr>
                        <a:t>Thailand: 11% annual growth since 2016, 22,000 students abroad in 2022</a:t>
                      </a:r>
                      <a:endParaRPr lang="en-GB" sz="1200" cap="none" spc="0">
                        <a:solidFill>
                          <a:schemeClr val="tx1"/>
                        </a:solidFill>
                      </a:endParaRP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200" cap="none" spc="0">
                          <a:solidFill>
                            <a:schemeClr val="tx1"/>
                          </a:solidFill>
                        </a:rPr>
                        <a:t>❌ Fabricated</a:t>
                      </a: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200" cap="none" spc="0">
                          <a:solidFill>
                            <a:schemeClr val="tx1"/>
                          </a:solidFill>
                        </a:rPr>
                        <a:t>No official report supports these numbers.</a:t>
                      </a: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15202645"/>
                  </a:ext>
                </a:extLst>
              </a:tr>
              <a:tr h="502846">
                <a:tc>
                  <a:txBody>
                    <a:bodyPr/>
                    <a:lstStyle/>
                    <a:p>
                      <a:r>
                        <a:rPr lang="en-GB" sz="1200" b="1" cap="none" spc="0">
                          <a:solidFill>
                            <a:schemeClr val="tx1"/>
                          </a:solidFill>
                        </a:rPr>
                        <a:t>Indonesia: 5,200 students abroad in 2022, 43% to Australia</a:t>
                      </a:r>
                      <a:endParaRPr lang="en-GB" sz="1200" cap="none" spc="0">
                        <a:solidFill>
                          <a:schemeClr val="tx1"/>
                        </a:solidFill>
                      </a:endParaRP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200" cap="none" spc="0">
                          <a:solidFill>
                            <a:schemeClr val="tx1"/>
                          </a:solidFill>
                        </a:rPr>
                        <a:t>❌ Fabricated</a:t>
                      </a: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200" cap="none" spc="0">
                          <a:solidFill>
                            <a:schemeClr val="tx1"/>
                          </a:solidFill>
                        </a:rPr>
                        <a:t>No source verifies exact numbers or percentages.</a:t>
                      </a: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938040866"/>
                  </a:ext>
                </a:extLst>
              </a:tr>
              <a:tr h="502846">
                <a:tc>
                  <a:txBody>
                    <a:bodyPr/>
                    <a:lstStyle/>
                    <a:p>
                      <a:r>
                        <a:rPr lang="en-GB" sz="1200" b="1" cap="none" spc="0">
                          <a:solidFill>
                            <a:schemeClr val="tx1"/>
                          </a:solidFill>
                        </a:rPr>
                        <a:t>Singapore: 82% of outbound students in postgraduate research, 67% prioritize industry partnerships</a:t>
                      </a:r>
                      <a:endParaRPr lang="en-GB" sz="1200" cap="none" spc="0">
                        <a:solidFill>
                          <a:schemeClr val="tx1"/>
                        </a:solidFill>
                      </a:endParaRP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200" cap="none" spc="0">
                          <a:solidFill>
                            <a:schemeClr val="tx1"/>
                          </a:solidFill>
                        </a:rPr>
                        <a:t>❌ Fabricated</a:t>
                      </a: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200" cap="none" spc="0">
                          <a:solidFill>
                            <a:schemeClr val="tx1"/>
                          </a:solidFill>
                        </a:rPr>
                        <a:t>No data confirms these specific statistics.</a:t>
                      </a: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1390688"/>
                  </a:ext>
                </a:extLst>
              </a:tr>
              <a:tr h="502846">
                <a:tc>
                  <a:txBody>
                    <a:bodyPr/>
                    <a:lstStyle/>
                    <a:p>
                      <a:r>
                        <a:rPr lang="en-GB" sz="1200" b="1" cap="none" spc="0">
                          <a:solidFill>
                            <a:schemeClr val="tx1"/>
                          </a:solidFill>
                        </a:rPr>
                        <a:t>Philippines: 4,800 students abroad in 2022, 9% choosing the UK</a:t>
                      </a:r>
                      <a:endParaRPr lang="en-GB" sz="1200" cap="none" spc="0">
                        <a:solidFill>
                          <a:schemeClr val="tx1"/>
                        </a:solidFill>
                      </a:endParaRP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200" cap="none" spc="0">
                          <a:solidFill>
                            <a:schemeClr val="tx1"/>
                          </a:solidFill>
                        </a:rPr>
                        <a:t>❌ Fabricated</a:t>
                      </a: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200" cap="none" spc="0">
                          <a:solidFill>
                            <a:schemeClr val="tx1"/>
                          </a:solidFill>
                        </a:rPr>
                        <a:t>No CHED or UNESCO data verifies this.</a:t>
                      </a: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007226549"/>
                  </a:ext>
                </a:extLst>
              </a:tr>
              <a:tr h="502846">
                <a:tc>
                  <a:txBody>
                    <a:bodyPr/>
                    <a:lstStyle/>
                    <a:p>
                      <a:r>
                        <a:rPr lang="en-GB" sz="1200" b="1" cap="none" spc="0">
                          <a:solidFill>
                            <a:schemeClr val="tx1"/>
                          </a:solidFill>
                        </a:rPr>
                        <a:t>Myanmar: Outbound students dropped from 6,200 in 2019 to 900 in 2022</a:t>
                      </a:r>
                      <a:endParaRPr lang="en-GB" sz="1200" cap="none" spc="0">
                        <a:solidFill>
                          <a:schemeClr val="tx1"/>
                        </a:solidFill>
                      </a:endParaRP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200" cap="none" spc="0">
                          <a:solidFill>
                            <a:schemeClr val="tx1"/>
                          </a:solidFill>
                        </a:rPr>
                        <a:t>❌ Fabricated</a:t>
                      </a: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200" cap="none" spc="0" dirty="0">
                          <a:solidFill>
                            <a:schemeClr val="tx1"/>
                          </a:solidFill>
                        </a:rPr>
                        <a:t>No source confirms exact numbers.</a:t>
                      </a:r>
                    </a:p>
                  </a:txBody>
                  <a:tcPr marL="43567" marR="43567" marT="32323" marB="8713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79239258"/>
                  </a:ext>
                </a:extLst>
              </a:tr>
            </a:tbl>
          </a:graphicData>
        </a:graphic>
      </p:graphicFrame>
    </p:spTree>
    <p:extLst>
      <p:ext uri="{BB962C8B-B14F-4D97-AF65-F5344CB8AC3E}">
        <p14:creationId xmlns:p14="http://schemas.microsoft.com/office/powerpoint/2010/main" val="68775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D8C480-A265-E241-A316-787072B32606}"/>
              </a:ext>
            </a:extLst>
          </p:cNvPr>
          <p:cNvSpPr/>
          <p:nvPr/>
        </p:nvSpPr>
        <p:spPr>
          <a:xfrm>
            <a:off x="1417" y="4299626"/>
            <a:ext cx="12190583" cy="2558374"/>
          </a:xfrm>
          <a:prstGeom prst="rect">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omputer icons and symbols&#10;&#10;Description automatically generated with medium confidence">
            <a:extLst>
              <a:ext uri="{FF2B5EF4-FFF2-40B4-BE49-F238E27FC236}">
                <a16:creationId xmlns:a16="http://schemas.microsoft.com/office/drawing/2014/main" id="{F3FA6125-4070-4479-A539-99B79F510924}"/>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4397128" y="2440901"/>
            <a:ext cx="3453319" cy="3035030"/>
          </a:xfrm>
          <a:prstGeom prst="rect">
            <a:avLst/>
          </a:prstGeom>
        </p:spPr>
      </p:pic>
      <p:sp>
        <p:nvSpPr>
          <p:cNvPr id="5" name="Title 1">
            <a:extLst>
              <a:ext uri="{FF2B5EF4-FFF2-40B4-BE49-F238E27FC236}">
                <a16:creationId xmlns:a16="http://schemas.microsoft.com/office/drawing/2014/main" id="{64D7F3B0-B1C6-27DD-AF23-5815B7FB1051}"/>
              </a:ext>
            </a:extLst>
          </p:cNvPr>
          <p:cNvSpPr txBox="1">
            <a:spLocks/>
          </p:cNvSpPr>
          <p:nvPr/>
        </p:nvSpPr>
        <p:spPr>
          <a:xfrm>
            <a:off x="4969210" y="928204"/>
            <a:ext cx="2853447" cy="67324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70A47"/>
                </a:solidFill>
                <a:latin typeface="Roboto" panose="02000000000000000000" pitchFamily="2" charset="0"/>
                <a:ea typeface="Roboto" panose="02000000000000000000" pitchFamily="2" charset="0"/>
                <a:cs typeface="Roboto" panose="02000000000000000000" pitchFamily="2" charset="0"/>
              </a:rPr>
              <a:t>Thank you </a:t>
            </a:r>
          </a:p>
        </p:txBody>
      </p:sp>
      <p:sp>
        <p:nvSpPr>
          <p:cNvPr id="7" name="Title 1">
            <a:extLst>
              <a:ext uri="{FF2B5EF4-FFF2-40B4-BE49-F238E27FC236}">
                <a16:creationId xmlns:a16="http://schemas.microsoft.com/office/drawing/2014/main" id="{FFD7CE6D-8512-162E-C57A-9F3F9A6BB720}"/>
              </a:ext>
            </a:extLst>
          </p:cNvPr>
          <p:cNvSpPr txBox="1">
            <a:spLocks/>
          </p:cNvSpPr>
          <p:nvPr/>
        </p:nvSpPr>
        <p:spPr>
          <a:xfrm>
            <a:off x="4669275" y="5943393"/>
            <a:ext cx="2853447" cy="673244"/>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70A47"/>
                </a:solidFill>
                <a:latin typeface="Roboto" panose="02000000000000000000" pitchFamily="2" charset="0"/>
                <a:ea typeface="Roboto" panose="02000000000000000000" pitchFamily="2" charset="0"/>
                <a:cs typeface="Roboto" panose="02000000000000000000" pitchFamily="2" charset="0"/>
              </a:rPr>
              <a:t>Questions?</a:t>
            </a:r>
          </a:p>
        </p:txBody>
      </p:sp>
    </p:spTree>
    <p:extLst>
      <p:ext uri="{BB962C8B-B14F-4D97-AF65-F5344CB8AC3E}">
        <p14:creationId xmlns:p14="http://schemas.microsoft.com/office/powerpoint/2010/main" val="3317899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C3386A-CCD7-597D-643E-2D8AF232A1E2}"/>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4553899" y="0"/>
            <a:ext cx="7638101" cy="6858000"/>
          </a:xfrm>
          <a:prstGeom prst="rect">
            <a:avLst/>
          </a:prstGeom>
        </p:spPr>
      </p:pic>
      <p:sp>
        <p:nvSpPr>
          <p:cNvPr id="7" name="Title 1">
            <a:extLst>
              <a:ext uri="{FF2B5EF4-FFF2-40B4-BE49-F238E27FC236}">
                <a16:creationId xmlns:a16="http://schemas.microsoft.com/office/drawing/2014/main" id="{FDB65247-1C83-1359-227E-5CFCA6C77312}"/>
              </a:ext>
            </a:extLst>
          </p:cNvPr>
          <p:cNvSpPr txBox="1">
            <a:spLocks/>
          </p:cNvSpPr>
          <p:nvPr/>
        </p:nvSpPr>
        <p:spPr>
          <a:xfrm>
            <a:off x="241852" y="251791"/>
            <a:ext cx="44626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Roboto" panose="02000000000000000000" pitchFamily="2" charset="0"/>
                <a:ea typeface="Roboto" panose="02000000000000000000" pitchFamily="2" charset="0"/>
                <a:cs typeface="Roboto" panose="02000000000000000000" pitchFamily="2" charset="0"/>
              </a:rPr>
              <a:t>What Artificial </a:t>
            </a:r>
          </a:p>
          <a:p>
            <a:r>
              <a:rPr lang="en-US" b="1" dirty="0">
                <a:latin typeface="Roboto" panose="02000000000000000000" pitchFamily="2" charset="0"/>
                <a:ea typeface="Roboto" panose="02000000000000000000" pitchFamily="2" charset="0"/>
                <a:cs typeface="Roboto" panose="02000000000000000000" pitchFamily="2" charset="0"/>
              </a:rPr>
              <a:t>Intelligence isn’t</a:t>
            </a:r>
          </a:p>
        </p:txBody>
      </p:sp>
      <p:grpSp>
        <p:nvGrpSpPr>
          <p:cNvPr id="15" name="Group 14">
            <a:extLst>
              <a:ext uri="{FF2B5EF4-FFF2-40B4-BE49-F238E27FC236}">
                <a16:creationId xmlns:a16="http://schemas.microsoft.com/office/drawing/2014/main" id="{9CA97D8F-19D5-0BED-8FE1-2113E782C14F}"/>
              </a:ext>
            </a:extLst>
          </p:cNvPr>
          <p:cNvGrpSpPr/>
          <p:nvPr/>
        </p:nvGrpSpPr>
        <p:grpSpPr>
          <a:xfrm>
            <a:off x="352188" y="2152051"/>
            <a:ext cx="3177977" cy="2508120"/>
            <a:chOff x="241852" y="2437820"/>
            <a:chExt cx="3177977" cy="2508120"/>
          </a:xfrm>
        </p:grpSpPr>
        <p:sp>
          <p:nvSpPr>
            <p:cNvPr id="9" name="TextBox 8">
              <a:extLst>
                <a:ext uri="{FF2B5EF4-FFF2-40B4-BE49-F238E27FC236}">
                  <a16:creationId xmlns:a16="http://schemas.microsoft.com/office/drawing/2014/main" id="{521BDF59-6DC0-473B-4771-766A0EFB10BF}"/>
                </a:ext>
              </a:extLst>
            </p:cNvPr>
            <p:cNvSpPr txBox="1"/>
            <p:nvPr/>
          </p:nvSpPr>
          <p:spPr>
            <a:xfrm>
              <a:off x="255872" y="2437820"/>
              <a:ext cx="2726634" cy="553998"/>
            </a:xfrm>
            <a:prstGeom prst="rect">
              <a:avLst/>
            </a:prstGeom>
            <a:noFill/>
          </p:spPr>
          <p:txBody>
            <a:bodyPr wrap="square">
              <a:spAutoFit/>
            </a:bodyPr>
            <a:lstStyle/>
            <a:p>
              <a:r>
                <a:rPr lang="en-US" sz="3000" b="1" dirty="0">
                  <a:solidFill>
                    <a:srgbClr val="070A47"/>
                  </a:solidFill>
                </a:rPr>
                <a:t>ChatGPT</a:t>
              </a:r>
            </a:p>
          </p:txBody>
        </p:sp>
        <p:sp>
          <p:nvSpPr>
            <p:cNvPr id="10" name="TextBox 9">
              <a:extLst>
                <a:ext uri="{FF2B5EF4-FFF2-40B4-BE49-F238E27FC236}">
                  <a16:creationId xmlns:a16="http://schemas.microsoft.com/office/drawing/2014/main" id="{61DF35F2-783A-F417-3986-A32B2C9553BC}"/>
                </a:ext>
              </a:extLst>
            </p:cNvPr>
            <p:cNvSpPr txBox="1"/>
            <p:nvPr/>
          </p:nvSpPr>
          <p:spPr>
            <a:xfrm>
              <a:off x="241852" y="2913113"/>
              <a:ext cx="2726634" cy="553998"/>
            </a:xfrm>
            <a:prstGeom prst="rect">
              <a:avLst/>
            </a:prstGeom>
            <a:noFill/>
          </p:spPr>
          <p:txBody>
            <a:bodyPr wrap="square">
              <a:spAutoFit/>
            </a:bodyPr>
            <a:lstStyle/>
            <a:p>
              <a:r>
                <a:rPr lang="en-US" sz="3000" b="1" dirty="0">
                  <a:solidFill>
                    <a:srgbClr val="002060"/>
                  </a:solidFill>
                </a:rPr>
                <a:t>Gemini</a:t>
              </a:r>
            </a:p>
          </p:txBody>
        </p:sp>
        <p:sp>
          <p:nvSpPr>
            <p:cNvPr id="11" name="TextBox 10">
              <a:extLst>
                <a:ext uri="{FF2B5EF4-FFF2-40B4-BE49-F238E27FC236}">
                  <a16:creationId xmlns:a16="http://schemas.microsoft.com/office/drawing/2014/main" id="{F766A8D3-14AD-4876-6233-F9F21FBABEAE}"/>
                </a:ext>
              </a:extLst>
            </p:cNvPr>
            <p:cNvSpPr txBox="1"/>
            <p:nvPr/>
          </p:nvSpPr>
          <p:spPr>
            <a:xfrm>
              <a:off x="255873" y="3414881"/>
              <a:ext cx="3163956" cy="553998"/>
            </a:xfrm>
            <a:prstGeom prst="rect">
              <a:avLst/>
            </a:prstGeom>
            <a:noFill/>
          </p:spPr>
          <p:txBody>
            <a:bodyPr wrap="square">
              <a:spAutoFit/>
            </a:bodyPr>
            <a:lstStyle/>
            <a:p>
              <a:r>
                <a:rPr lang="en-US" sz="3000" b="1" dirty="0">
                  <a:solidFill>
                    <a:srgbClr val="002060"/>
                  </a:solidFill>
                </a:rPr>
                <a:t>Claude</a:t>
              </a:r>
            </a:p>
          </p:txBody>
        </p:sp>
        <p:sp>
          <p:nvSpPr>
            <p:cNvPr id="12" name="TextBox 11">
              <a:extLst>
                <a:ext uri="{FF2B5EF4-FFF2-40B4-BE49-F238E27FC236}">
                  <a16:creationId xmlns:a16="http://schemas.microsoft.com/office/drawing/2014/main" id="{91B3273C-BA5B-37B0-B276-FF0A41B1DE10}"/>
                </a:ext>
              </a:extLst>
            </p:cNvPr>
            <p:cNvSpPr txBox="1"/>
            <p:nvPr/>
          </p:nvSpPr>
          <p:spPr>
            <a:xfrm>
              <a:off x="241852" y="3903412"/>
              <a:ext cx="3163956" cy="553998"/>
            </a:xfrm>
            <a:prstGeom prst="rect">
              <a:avLst/>
            </a:prstGeom>
            <a:noFill/>
          </p:spPr>
          <p:txBody>
            <a:bodyPr wrap="square">
              <a:spAutoFit/>
            </a:bodyPr>
            <a:lstStyle/>
            <a:p>
              <a:r>
                <a:rPr lang="en-US" sz="3000" b="1" dirty="0">
                  <a:solidFill>
                    <a:srgbClr val="002060"/>
                  </a:solidFill>
                </a:rPr>
                <a:t>Perplexity</a:t>
              </a:r>
            </a:p>
          </p:txBody>
        </p:sp>
        <p:sp>
          <p:nvSpPr>
            <p:cNvPr id="13" name="TextBox 12">
              <a:extLst>
                <a:ext uri="{FF2B5EF4-FFF2-40B4-BE49-F238E27FC236}">
                  <a16:creationId xmlns:a16="http://schemas.microsoft.com/office/drawing/2014/main" id="{BC563E94-6D99-233C-F304-99517413B508}"/>
                </a:ext>
              </a:extLst>
            </p:cNvPr>
            <p:cNvSpPr txBox="1"/>
            <p:nvPr/>
          </p:nvSpPr>
          <p:spPr>
            <a:xfrm>
              <a:off x="241852" y="4391942"/>
              <a:ext cx="2170044" cy="553998"/>
            </a:xfrm>
            <a:prstGeom prst="rect">
              <a:avLst/>
            </a:prstGeom>
            <a:noFill/>
          </p:spPr>
          <p:txBody>
            <a:bodyPr wrap="square">
              <a:spAutoFit/>
            </a:bodyPr>
            <a:lstStyle/>
            <a:p>
              <a:r>
                <a:rPr lang="en-US" sz="3000" b="1" dirty="0">
                  <a:solidFill>
                    <a:srgbClr val="002060"/>
                  </a:solidFill>
                </a:rPr>
                <a:t>Firefly</a:t>
              </a:r>
            </a:p>
          </p:txBody>
        </p:sp>
      </p:grpSp>
      <p:cxnSp>
        <p:nvCxnSpPr>
          <p:cNvPr id="17" name="Straight Connector 16">
            <a:extLst>
              <a:ext uri="{FF2B5EF4-FFF2-40B4-BE49-F238E27FC236}">
                <a16:creationId xmlns:a16="http://schemas.microsoft.com/office/drawing/2014/main" id="{57DCDF40-8F40-46BC-3008-093B1A087E42}"/>
              </a:ext>
            </a:extLst>
          </p:cNvPr>
          <p:cNvCxnSpPr>
            <a:cxnSpLocks/>
          </p:cNvCxnSpPr>
          <p:nvPr/>
        </p:nvCxnSpPr>
        <p:spPr>
          <a:xfrm>
            <a:off x="253444" y="2174940"/>
            <a:ext cx="1780246" cy="2508120"/>
          </a:xfrm>
          <a:prstGeom prst="line">
            <a:avLst/>
          </a:prstGeom>
          <a:ln w="76200">
            <a:solidFill>
              <a:srgbClr val="FF2C79"/>
            </a:solidFill>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BB809C4-499C-DA4A-E87F-DFE92807C27D}"/>
              </a:ext>
            </a:extLst>
          </p:cNvPr>
          <p:cNvCxnSpPr>
            <a:cxnSpLocks/>
          </p:cNvCxnSpPr>
          <p:nvPr/>
        </p:nvCxnSpPr>
        <p:spPr>
          <a:xfrm flipH="1">
            <a:off x="266683" y="2240999"/>
            <a:ext cx="1581980" cy="2508120"/>
          </a:xfrm>
          <a:prstGeom prst="line">
            <a:avLst/>
          </a:prstGeom>
          <a:ln w="76200">
            <a:solidFill>
              <a:srgbClr val="FF2C79"/>
            </a:solidFill>
          </a:ln>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2EA136EE-B294-283E-E89D-AE482E636C3D}"/>
              </a:ext>
            </a:extLst>
          </p:cNvPr>
          <p:cNvSpPr/>
          <p:nvPr/>
        </p:nvSpPr>
        <p:spPr>
          <a:xfrm>
            <a:off x="7078605" y="4622346"/>
            <a:ext cx="553998" cy="553998"/>
          </a:xfrm>
          <a:prstGeom prst="ellipse">
            <a:avLst/>
          </a:prstGeom>
          <a:solidFill>
            <a:srgbClr val="00B0F0"/>
          </a:solidFill>
          <a:ln>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2C79"/>
              </a:solidFill>
            </a:endParaRPr>
          </a:p>
        </p:txBody>
      </p:sp>
      <p:cxnSp>
        <p:nvCxnSpPr>
          <p:cNvPr id="26" name="Straight Connector 25">
            <a:extLst>
              <a:ext uri="{FF2B5EF4-FFF2-40B4-BE49-F238E27FC236}">
                <a16:creationId xmlns:a16="http://schemas.microsoft.com/office/drawing/2014/main" id="{ECE87E41-4A98-6738-4C28-23EDEA367A12}"/>
              </a:ext>
            </a:extLst>
          </p:cNvPr>
          <p:cNvCxnSpPr>
            <a:cxnSpLocks/>
          </p:cNvCxnSpPr>
          <p:nvPr/>
        </p:nvCxnSpPr>
        <p:spPr>
          <a:xfrm>
            <a:off x="2915478" y="4899345"/>
            <a:ext cx="4163127" cy="0"/>
          </a:xfrm>
          <a:prstGeom prst="line">
            <a:avLst/>
          </a:prstGeom>
          <a:ln w="76200">
            <a:solidFill>
              <a:schemeClr val="tx2">
                <a:lumMod val="50000"/>
                <a:lumOff val="50000"/>
              </a:schemeClr>
            </a:solidFill>
          </a:ln>
        </p:spPr>
        <p:style>
          <a:lnRef idx="2">
            <a:schemeClr val="dk1"/>
          </a:lnRef>
          <a:fillRef idx="0">
            <a:schemeClr val="dk1"/>
          </a:fillRef>
          <a:effectRef idx="1">
            <a:schemeClr val="dk1"/>
          </a:effectRef>
          <a:fontRef idx="minor">
            <a:schemeClr val="tx1"/>
          </a:fontRef>
        </p:style>
      </p:cxnSp>
      <p:sp>
        <p:nvSpPr>
          <p:cNvPr id="32" name="TextBox 31">
            <a:extLst>
              <a:ext uri="{FF2B5EF4-FFF2-40B4-BE49-F238E27FC236}">
                <a16:creationId xmlns:a16="http://schemas.microsoft.com/office/drawing/2014/main" id="{700FAF3C-261E-DEBE-03EB-43448F67F5E3}"/>
              </a:ext>
            </a:extLst>
          </p:cNvPr>
          <p:cNvSpPr txBox="1"/>
          <p:nvPr/>
        </p:nvSpPr>
        <p:spPr>
          <a:xfrm>
            <a:off x="2863267" y="4471529"/>
            <a:ext cx="1583126" cy="369332"/>
          </a:xfrm>
          <a:prstGeom prst="rect">
            <a:avLst/>
          </a:prstGeom>
          <a:noFill/>
        </p:spPr>
        <p:txBody>
          <a:bodyPr wrap="none" rtlCol="0">
            <a:spAutoFit/>
          </a:bodyPr>
          <a:lstStyle/>
          <a:p>
            <a:r>
              <a:rPr lang="en-US" b="1" dirty="0"/>
              <a:t>Generative AI</a:t>
            </a:r>
          </a:p>
        </p:txBody>
      </p:sp>
      <p:sp>
        <p:nvSpPr>
          <p:cNvPr id="33" name="TextBox 32">
            <a:extLst>
              <a:ext uri="{FF2B5EF4-FFF2-40B4-BE49-F238E27FC236}">
                <a16:creationId xmlns:a16="http://schemas.microsoft.com/office/drawing/2014/main" id="{E58B2067-3513-9127-49A2-AEC545940749}"/>
              </a:ext>
            </a:extLst>
          </p:cNvPr>
          <p:cNvSpPr txBox="1"/>
          <p:nvPr/>
        </p:nvSpPr>
        <p:spPr>
          <a:xfrm>
            <a:off x="225830" y="5886489"/>
            <a:ext cx="4754218" cy="923330"/>
          </a:xfrm>
          <a:prstGeom prst="rect">
            <a:avLst/>
          </a:prstGeom>
          <a:noFill/>
        </p:spPr>
        <p:txBody>
          <a:bodyPr wrap="square" rtlCol="0">
            <a:spAutoFit/>
          </a:bodyPr>
          <a:lstStyle/>
          <a:p>
            <a:r>
              <a:rPr lang="en-US" dirty="0"/>
              <a:t>The AI field goes back to 1950’s in terms</a:t>
            </a:r>
          </a:p>
          <a:p>
            <a:r>
              <a:rPr lang="en-US" dirty="0"/>
              <a:t>of terminology and technology but even further back </a:t>
            </a:r>
          </a:p>
        </p:txBody>
      </p:sp>
    </p:spTree>
    <p:extLst>
      <p:ext uri="{BB962C8B-B14F-4D97-AF65-F5344CB8AC3E}">
        <p14:creationId xmlns:p14="http://schemas.microsoft.com/office/powerpoint/2010/main" val="3521468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in a classroom&#10;&#10;Description automatically generated">
            <a:extLst>
              <a:ext uri="{FF2B5EF4-FFF2-40B4-BE49-F238E27FC236}">
                <a16:creationId xmlns:a16="http://schemas.microsoft.com/office/drawing/2014/main" id="{FFBDFAE0-2BA2-F300-C382-A4953B8946F1}"/>
              </a:ext>
            </a:extLst>
          </p:cNvPr>
          <p:cNvPicPr>
            <a:picLocks noChangeAspect="1"/>
          </p:cNvPicPr>
          <p:nvPr/>
        </p:nvPicPr>
        <p:blipFill>
          <a:blip r:embed="rId2" cstate="hqprint">
            <a:extLst>
              <a:ext uri="{28A0092B-C50C-407E-A947-70E740481C1C}">
                <a14:useLocalDpi xmlns:a14="http://schemas.microsoft.com/office/drawing/2010/main"/>
              </a:ext>
            </a:extLst>
          </a:blip>
          <a:srcRect r="-3"/>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Picture 6" descr="A group of people in a room with computers&#10;&#10;Description automatically generated">
            <a:extLst>
              <a:ext uri="{FF2B5EF4-FFF2-40B4-BE49-F238E27FC236}">
                <a16:creationId xmlns:a16="http://schemas.microsoft.com/office/drawing/2014/main" id="{2AC2D7A7-2915-E967-F937-336845705694}"/>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Picture 2" descr="A group of people in a room with computers&#10;&#10;Description automatically generated">
            <a:extLst>
              <a:ext uri="{FF2B5EF4-FFF2-40B4-BE49-F238E27FC236}">
                <a16:creationId xmlns:a16="http://schemas.microsoft.com/office/drawing/2014/main" id="{D2F359F8-9276-7018-FC6F-EC239E52BE03}"/>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2" name="TextBox 1">
            <a:extLst>
              <a:ext uri="{FF2B5EF4-FFF2-40B4-BE49-F238E27FC236}">
                <a16:creationId xmlns:a16="http://schemas.microsoft.com/office/drawing/2014/main" id="{2B2266AD-170E-EA5E-84E3-08AC0C282C9F}"/>
              </a:ext>
            </a:extLst>
          </p:cNvPr>
          <p:cNvSpPr txBox="1"/>
          <p:nvPr/>
        </p:nvSpPr>
        <p:spPr>
          <a:xfrm>
            <a:off x="10677640" y="3649055"/>
            <a:ext cx="1514359" cy="261610"/>
          </a:xfrm>
          <a:prstGeom prst="rect">
            <a:avLst/>
          </a:prstGeom>
          <a:noFill/>
        </p:spPr>
        <p:txBody>
          <a:bodyPr wrap="square" rtlCol="0">
            <a:spAutoFit/>
          </a:bodyPr>
          <a:lstStyle/>
          <a:p>
            <a:r>
              <a:rPr lang="en-GB" sz="1100" b="1" i="0" dirty="0">
                <a:solidFill>
                  <a:srgbClr val="1D2731"/>
                </a:solidFill>
                <a:effectLst/>
                <a:latin typeface="Alegreya"/>
              </a:rPr>
              <a:t>Jean-Marc Côté,1899</a:t>
            </a:r>
            <a:endParaRPr lang="en-US" sz="1100" b="1" dirty="0"/>
          </a:p>
        </p:txBody>
      </p:sp>
    </p:spTree>
    <p:extLst>
      <p:ext uri="{BB962C8B-B14F-4D97-AF65-F5344CB8AC3E}">
        <p14:creationId xmlns:p14="http://schemas.microsoft.com/office/powerpoint/2010/main" val="1508686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 cell phone&#10;&#10;Description automatically generated">
            <a:extLst>
              <a:ext uri="{FF2B5EF4-FFF2-40B4-BE49-F238E27FC236}">
                <a16:creationId xmlns:a16="http://schemas.microsoft.com/office/drawing/2014/main" id="{DF5EB155-F837-ED92-F149-C7767A834253}"/>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7794519" y="3506112"/>
            <a:ext cx="4397481"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5" name="Picture 4" descr="A person typing on a computer&#10;&#10;Description automatically generated">
            <a:extLst>
              <a:ext uri="{FF2B5EF4-FFF2-40B4-BE49-F238E27FC236}">
                <a16:creationId xmlns:a16="http://schemas.microsoft.com/office/drawing/2014/main" id="{0DFA5BEA-B6B7-ECBC-E77B-336D824F55CF}"/>
              </a:ext>
            </a:extLst>
          </p:cNvPr>
          <p:cNvPicPr>
            <a:picLocks noChangeAspect="1"/>
          </p:cNvPicPr>
          <p:nvPr/>
        </p:nvPicPr>
        <p:blipFill>
          <a:blip r:embed="rId3" cstate="hqprint">
            <a:extLst>
              <a:ext uri="{28A0092B-C50C-407E-A947-70E740481C1C}">
                <a14:useLocalDpi xmlns:a14="http://schemas.microsoft.com/office/drawing/2010/main"/>
              </a:ext>
            </a:extLst>
          </a:blip>
          <a:srcRect b="-1"/>
          <a:stretch/>
        </p:blipFill>
        <p:spPr>
          <a:xfrm>
            <a:off x="20" y="10"/>
            <a:ext cx="9154673"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7" name="Picture 6" descr="A group of kids using a computer&#10;&#10;Description automatically generated">
            <a:extLst>
              <a:ext uri="{FF2B5EF4-FFF2-40B4-BE49-F238E27FC236}">
                <a16:creationId xmlns:a16="http://schemas.microsoft.com/office/drawing/2014/main" id="{805541D3-8680-D28F-3848-89CEEEE651D6}"/>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6168189" y="10"/>
            <a:ext cx="6023811" cy="3346394"/>
          </a:xfrm>
          <a:custGeom>
            <a:avLst/>
            <a:gdLst/>
            <a:ahLst/>
            <a:cxnLst/>
            <a:rect l="l" t="t" r="r" b="b"/>
            <a:pathLst>
              <a:path w="6023811" h="3346404">
                <a:moveTo>
                  <a:pt x="0" y="0"/>
                </a:moveTo>
                <a:lnTo>
                  <a:pt x="6023811" y="0"/>
                </a:lnTo>
                <a:lnTo>
                  <a:pt x="6023811" y="3346404"/>
                </a:lnTo>
                <a:lnTo>
                  <a:pt x="1549824" y="3346404"/>
                </a:lnTo>
                <a:close/>
              </a:path>
            </a:pathLst>
          </a:custGeom>
        </p:spPr>
      </p:pic>
      <p:pic>
        <p:nvPicPr>
          <p:cNvPr id="2" name="Picture 2">
            <a:extLst>
              <a:ext uri="{FF2B5EF4-FFF2-40B4-BE49-F238E27FC236}">
                <a16:creationId xmlns:a16="http://schemas.microsoft.com/office/drawing/2014/main" id="{54FA0B66-D402-DABF-429E-6B208144939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3457" y="6541396"/>
            <a:ext cx="864730" cy="243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564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11DA33-E6BE-0757-B426-B517585B1AA6}"/>
              </a:ext>
            </a:extLst>
          </p:cNvPr>
          <p:cNvSpPr>
            <a:spLocks noGrp="1"/>
          </p:cNvSpPr>
          <p:nvPr>
            <p:ph idx="1"/>
          </p:nvPr>
        </p:nvSpPr>
        <p:spPr>
          <a:xfrm>
            <a:off x="220536" y="5144686"/>
            <a:ext cx="3194839" cy="1502119"/>
          </a:xfrm>
        </p:spPr>
        <p:txBody>
          <a:bodyPr>
            <a:normAutofit fontScale="62500" lnSpcReduction="20000"/>
          </a:bodyPr>
          <a:lstStyle/>
          <a:p>
            <a:pPr marL="0" indent="0">
              <a:buNone/>
            </a:pPr>
            <a:r>
              <a:rPr lang="en-US" i="1" dirty="0"/>
              <a:t>The Latest Insights into Academic Integrity Instructor &amp; student experiences, attitudes, and the impact of AI 2024 update, </a:t>
            </a:r>
            <a:r>
              <a:rPr lang="en-GB" dirty="0"/>
              <a:t>n = 300</a:t>
            </a:r>
            <a:r>
              <a:rPr lang="en-US" dirty="0"/>
              <a:t>0</a:t>
            </a:r>
          </a:p>
          <a:p>
            <a:pPr marL="0" indent="0">
              <a:buNone/>
            </a:pPr>
            <a:r>
              <a:rPr lang="en-US" dirty="0"/>
              <a:t>(Wiley, 2024)</a:t>
            </a:r>
          </a:p>
        </p:txBody>
      </p:sp>
      <p:pic>
        <p:nvPicPr>
          <p:cNvPr id="10" name="Picture 9" descr="A screenshot of a graph&#10;&#10;Description automatically generated">
            <a:extLst>
              <a:ext uri="{FF2B5EF4-FFF2-40B4-BE49-F238E27FC236}">
                <a16:creationId xmlns:a16="http://schemas.microsoft.com/office/drawing/2014/main" id="{C717F338-D84E-27F9-9B6B-FAE56125B92B}"/>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3707239" y="888735"/>
            <a:ext cx="8387484" cy="5758070"/>
          </a:xfrm>
          <a:prstGeom prst="rect">
            <a:avLst/>
          </a:prstGeom>
          <a:ln>
            <a:solidFill>
              <a:schemeClr val="tx1"/>
            </a:solidFill>
          </a:ln>
        </p:spPr>
      </p:pic>
      <p:sp>
        <p:nvSpPr>
          <p:cNvPr id="12" name="TextBox 11">
            <a:extLst>
              <a:ext uri="{FF2B5EF4-FFF2-40B4-BE49-F238E27FC236}">
                <a16:creationId xmlns:a16="http://schemas.microsoft.com/office/drawing/2014/main" id="{1CB5D924-98F6-E9FB-73D4-5E1CD21F9D27}"/>
              </a:ext>
            </a:extLst>
          </p:cNvPr>
          <p:cNvSpPr txBox="1"/>
          <p:nvPr/>
        </p:nvSpPr>
        <p:spPr>
          <a:xfrm>
            <a:off x="62629" y="92766"/>
            <a:ext cx="7190110" cy="584775"/>
          </a:xfrm>
          <a:prstGeom prst="rect">
            <a:avLst/>
          </a:prstGeom>
          <a:noFill/>
        </p:spPr>
        <p:txBody>
          <a:bodyPr wrap="none" rtlCol="0">
            <a:spAutoFit/>
          </a:bodyPr>
          <a:lstStyle/>
          <a:p>
            <a:r>
              <a:rPr lang="en-US" sz="3200" b="1" dirty="0">
                <a:solidFill>
                  <a:srgbClr val="002060"/>
                </a:solidFill>
              </a:rPr>
              <a:t>Who is Using Generative AI the most? </a:t>
            </a:r>
          </a:p>
        </p:txBody>
      </p:sp>
      <p:sp>
        <p:nvSpPr>
          <p:cNvPr id="13" name="TextBox 12">
            <a:extLst>
              <a:ext uri="{FF2B5EF4-FFF2-40B4-BE49-F238E27FC236}">
                <a16:creationId xmlns:a16="http://schemas.microsoft.com/office/drawing/2014/main" id="{2F4CBE65-736A-B43C-9D9B-5B4D5B5046AA}"/>
              </a:ext>
            </a:extLst>
          </p:cNvPr>
          <p:cNvSpPr txBox="1"/>
          <p:nvPr/>
        </p:nvSpPr>
        <p:spPr>
          <a:xfrm>
            <a:off x="162778" y="888735"/>
            <a:ext cx="3141694" cy="1477328"/>
          </a:xfrm>
          <a:prstGeom prst="rect">
            <a:avLst/>
          </a:prstGeom>
          <a:noFill/>
        </p:spPr>
        <p:txBody>
          <a:bodyPr wrap="none" rtlCol="0">
            <a:spAutoFit/>
          </a:bodyPr>
          <a:lstStyle/>
          <a:p>
            <a:r>
              <a:rPr lang="en-US" b="1" dirty="0"/>
              <a:t>Students</a:t>
            </a:r>
            <a:r>
              <a:rPr lang="en-US" dirty="0"/>
              <a:t> (</a:t>
            </a:r>
            <a:r>
              <a:rPr lang="en-US" dirty="0" err="1"/>
              <a:t>CanvaCon</a:t>
            </a:r>
            <a:r>
              <a:rPr lang="en-US" dirty="0"/>
              <a:t>, 2024)</a:t>
            </a:r>
          </a:p>
          <a:p>
            <a:r>
              <a:rPr lang="en-US" b="1" dirty="0"/>
              <a:t>Students </a:t>
            </a:r>
            <a:r>
              <a:rPr lang="en-US" dirty="0"/>
              <a:t>(Wiley, 2024)</a:t>
            </a:r>
          </a:p>
          <a:p>
            <a:r>
              <a:rPr lang="en-US" b="1" dirty="0"/>
              <a:t>Students </a:t>
            </a:r>
            <a:r>
              <a:rPr lang="en-US" dirty="0"/>
              <a:t>(OpenAI Education </a:t>
            </a:r>
          </a:p>
          <a:p>
            <a:r>
              <a:rPr lang="en-US" dirty="0"/>
              <a:t>                      Forum, 2024)</a:t>
            </a:r>
          </a:p>
          <a:p>
            <a:endParaRPr lang="en-US" b="1" dirty="0"/>
          </a:p>
        </p:txBody>
      </p:sp>
      <p:sp>
        <p:nvSpPr>
          <p:cNvPr id="14" name="TextBox 13">
            <a:extLst>
              <a:ext uri="{FF2B5EF4-FFF2-40B4-BE49-F238E27FC236}">
                <a16:creationId xmlns:a16="http://schemas.microsoft.com/office/drawing/2014/main" id="{FB29EDF8-DD39-4AEC-CF5A-3CCE4A195869}"/>
              </a:ext>
            </a:extLst>
          </p:cNvPr>
          <p:cNvSpPr txBox="1"/>
          <p:nvPr/>
        </p:nvSpPr>
        <p:spPr>
          <a:xfrm>
            <a:off x="11264348" y="6646805"/>
            <a:ext cx="1031351" cy="246221"/>
          </a:xfrm>
          <a:prstGeom prst="rect">
            <a:avLst/>
          </a:prstGeom>
          <a:noFill/>
        </p:spPr>
        <p:txBody>
          <a:bodyPr wrap="square" rtlCol="0">
            <a:spAutoFit/>
          </a:bodyPr>
          <a:lstStyle/>
          <a:p>
            <a:r>
              <a:rPr lang="en-US" sz="1000" dirty="0"/>
              <a:t>3000 sample</a:t>
            </a:r>
          </a:p>
        </p:txBody>
      </p:sp>
      <p:sp>
        <p:nvSpPr>
          <p:cNvPr id="16" name="TextBox 15">
            <a:extLst>
              <a:ext uri="{FF2B5EF4-FFF2-40B4-BE49-F238E27FC236}">
                <a16:creationId xmlns:a16="http://schemas.microsoft.com/office/drawing/2014/main" id="{47202C52-86B0-FEB0-7686-D95BB88EBF14}"/>
              </a:ext>
            </a:extLst>
          </p:cNvPr>
          <p:cNvSpPr txBox="1"/>
          <p:nvPr/>
        </p:nvSpPr>
        <p:spPr>
          <a:xfrm>
            <a:off x="220536" y="2277922"/>
            <a:ext cx="3249339" cy="830997"/>
          </a:xfrm>
          <a:prstGeom prst="rect">
            <a:avLst/>
          </a:prstGeom>
          <a:noFill/>
        </p:spPr>
        <p:txBody>
          <a:bodyPr wrap="square" rtlCol="0">
            <a:spAutoFit/>
          </a:bodyPr>
          <a:lstStyle/>
          <a:p>
            <a:r>
              <a:rPr lang="en-GB" sz="1200" b="1" i="0" dirty="0">
                <a:solidFill>
                  <a:srgbClr val="363737"/>
                </a:solidFill>
                <a:effectLst/>
                <a:latin typeface="Spectral"/>
              </a:rPr>
              <a:t> ”</a:t>
            </a:r>
            <a:r>
              <a:rPr lang="en-GB" sz="1200" b="1" i="0" dirty="0">
                <a:solidFill>
                  <a:srgbClr val="070A47"/>
                </a:solidFill>
                <a:effectLst/>
                <a:latin typeface="Spectral"/>
              </a:rPr>
              <a:t>Students who are heavy AI users raise </a:t>
            </a:r>
          </a:p>
          <a:p>
            <a:r>
              <a:rPr lang="en-GB" sz="1200" b="1" i="0" dirty="0">
                <a:solidFill>
                  <a:srgbClr val="070A47"/>
                </a:solidFill>
                <a:effectLst/>
                <a:latin typeface="Spectral"/>
              </a:rPr>
              <a:t>their hands less in class and ask </a:t>
            </a:r>
          </a:p>
          <a:p>
            <a:r>
              <a:rPr lang="en-GB" sz="1200" b="1" i="0" dirty="0">
                <a:solidFill>
                  <a:srgbClr val="070A47"/>
                </a:solidFill>
                <a:effectLst/>
                <a:latin typeface="Spectral"/>
              </a:rPr>
              <a:t>fewer questions</a:t>
            </a:r>
            <a:r>
              <a:rPr lang="en-GB" sz="1200" dirty="0">
                <a:solidFill>
                  <a:srgbClr val="363737"/>
                </a:solidFill>
                <a:latin typeface="Spectral"/>
              </a:rPr>
              <a:t>”</a:t>
            </a:r>
            <a:r>
              <a:rPr lang="en-GB" sz="1200" b="0" i="0" dirty="0">
                <a:solidFill>
                  <a:srgbClr val="363737"/>
                </a:solidFill>
                <a:effectLst/>
                <a:latin typeface="Spectral"/>
              </a:rPr>
              <a:t> – E. </a:t>
            </a:r>
            <a:r>
              <a:rPr lang="en-GB" sz="1200" b="0" i="0" dirty="0" err="1">
                <a:solidFill>
                  <a:srgbClr val="363737"/>
                </a:solidFill>
                <a:effectLst/>
                <a:latin typeface="Spectral"/>
              </a:rPr>
              <a:t>Mollick</a:t>
            </a:r>
            <a:r>
              <a:rPr lang="en-GB" sz="1200" b="0" i="0" dirty="0">
                <a:solidFill>
                  <a:srgbClr val="363737"/>
                </a:solidFill>
                <a:effectLst/>
                <a:latin typeface="Spectral"/>
              </a:rPr>
              <a:t> (</a:t>
            </a:r>
            <a:r>
              <a:rPr lang="en-GB" sz="1200" b="0" i="0" dirty="0" err="1">
                <a:solidFill>
                  <a:srgbClr val="363737"/>
                </a:solidFill>
                <a:effectLst/>
                <a:latin typeface="Spectral"/>
              </a:rPr>
              <a:t>OpenAi</a:t>
            </a:r>
            <a:r>
              <a:rPr lang="en-GB" sz="1200" b="0" i="0" dirty="0">
                <a:solidFill>
                  <a:srgbClr val="363737"/>
                </a:solidFill>
                <a:effectLst/>
                <a:latin typeface="Spectral"/>
              </a:rPr>
              <a:t> Ed Forum)</a:t>
            </a:r>
            <a:endParaRPr lang="en-US" sz="1200" dirty="0"/>
          </a:p>
          <a:p>
            <a:endParaRPr lang="en-US" sz="1200" dirty="0"/>
          </a:p>
        </p:txBody>
      </p:sp>
    </p:spTree>
    <p:extLst>
      <p:ext uri="{BB962C8B-B14F-4D97-AF65-F5344CB8AC3E}">
        <p14:creationId xmlns:p14="http://schemas.microsoft.com/office/powerpoint/2010/main" val="4240050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5B889F-C6EE-DB83-8782-5CF6DED04BB2}"/>
              </a:ext>
            </a:extLst>
          </p:cNvPr>
          <p:cNvPicPr>
            <a:picLocks noChangeAspect="1"/>
          </p:cNvPicPr>
          <p:nvPr/>
        </p:nvPicPr>
        <p:blipFill>
          <a:blip r:embed="rId2"/>
          <a:stretch>
            <a:fillRect/>
          </a:stretch>
        </p:blipFill>
        <p:spPr>
          <a:xfrm>
            <a:off x="986404" y="104818"/>
            <a:ext cx="10219191" cy="6753182"/>
          </a:xfrm>
          <a:prstGeom prst="rect">
            <a:avLst/>
          </a:prstGeom>
        </p:spPr>
      </p:pic>
    </p:spTree>
    <p:extLst>
      <p:ext uri="{BB962C8B-B14F-4D97-AF65-F5344CB8AC3E}">
        <p14:creationId xmlns:p14="http://schemas.microsoft.com/office/powerpoint/2010/main" val="1159519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0ADE-0574-18D5-7CFD-78F37EFA5A52}"/>
              </a:ext>
            </a:extLst>
          </p:cNvPr>
          <p:cNvPicPr>
            <a:picLocks noChangeAspect="1"/>
          </p:cNvPicPr>
          <p:nvPr/>
        </p:nvPicPr>
        <p:blipFill>
          <a:blip r:embed="rId2"/>
          <a:stretch>
            <a:fillRect/>
          </a:stretch>
        </p:blipFill>
        <p:spPr>
          <a:xfrm>
            <a:off x="499118" y="635247"/>
            <a:ext cx="11193763" cy="5587506"/>
          </a:xfrm>
          <a:prstGeom prst="rect">
            <a:avLst/>
          </a:prstGeom>
        </p:spPr>
      </p:pic>
    </p:spTree>
    <p:extLst>
      <p:ext uri="{BB962C8B-B14F-4D97-AF65-F5344CB8AC3E}">
        <p14:creationId xmlns:p14="http://schemas.microsoft.com/office/powerpoint/2010/main" val="3032700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10;&#10;Description automatically generated">
            <a:extLst>
              <a:ext uri="{FF2B5EF4-FFF2-40B4-BE49-F238E27FC236}">
                <a16:creationId xmlns:a16="http://schemas.microsoft.com/office/drawing/2014/main" id="{476612E3-E3D8-3C06-56FA-338BE55D1A41}"/>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12741" y="4001311"/>
            <a:ext cx="7747303" cy="3077386"/>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0C383443-62D8-CACF-EF1A-5A42340B022B}"/>
              </a:ext>
            </a:extLst>
          </p:cNvPr>
          <p:cNvPicPr>
            <a:picLocks noChangeAspect="1"/>
          </p:cNvPicPr>
          <p:nvPr/>
        </p:nvPicPr>
        <p:blipFill>
          <a:blip r:embed="rId3"/>
          <a:stretch>
            <a:fillRect/>
          </a:stretch>
        </p:blipFill>
        <p:spPr>
          <a:xfrm>
            <a:off x="192" y="1198592"/>
            <a:ext cx="7772400" cy="2512763"/>
          </a:xfrm>
          <a:prstGeom prst="rect">
            <a:avLst/>
          </a:prstGeom>
        </p:spPr>
      </p:pic>
      <p:pic>
        <p:nvPicPr>
          <p:cNvPr id="13" name="Picture 12">
            <a:extLst>
              <a:ext uri="{FF2B5EF4-FFF2-40B4-BE49-F238E27FC236}">
                <a16:creationId xmlns:a16="http://schemas.microsoft.com/office/drawing/2014/main" id="{C83D7A4F-4AA0-0764-6B1F-B4D94BF3080D}"/>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6918146" y="3636180"/>
            <a:ext cx="5261113" cy="1567587"/>
          </a:xfrm>
          <a:prstGeom prst="rect">
            <a:avLst/>
          </a:prstGeom>
        </p:spPr>
      </p:pic>
      <p:pic>
        <p:nvPicPr>
          <p:cNvPr id="19" name="Picture 18" descr="A screenshot of a website&#10;&#10;Description automatically generated">
            <a:extLst>
              <a:ext uri="{FF2B5EF4-FFF2-40B4-BE49-F238E27FC236}">
                <a16:creationId xmlns:a16="http://schemas.microsoft.com/office/drawing/2014/main" id="{6EC3668D-DE2A-FD48-084C-C19F482F1EF0}"/>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0" y="11317"/>
            <a:ext cx="3936505" cy="1194632"/>
          </a:xfrm>
          <a:prstGeom prst="rect">
            <a:avLst/>
          </a:prstGeom>
        </p:spPr>
      </p:pic>
      <p:pic>
        <p:nvPicPr>
          <p:cNvPr id="21" name="Picture 20" descr="A screenshot of a social media post&#10;&#10;Description automatically generated">
            <a:extLst>
              <a:ext uri="{FF2B5EF4-FFF2-40B4-BE49-F238E27FC236}">
                <a16:creationId xmlns:a16="http://schemas.microsoft.com/office/drawing/2014/main" id="{2A70560B-471B-34DC-5E60-2A79E5DF5CEB}"/>
              </a:ext>
            </a:extLst>
          </p:cNvPr>
          <p:cNvPicPr>
            <a:picLocks noChangeAspect="1"/>
          </p:cNvPicPr>
          <p:nvPr/>
        </p:nvPicPr>
        <p:blipFill>
          <a:blip r:embed="rId6"/>
          <a:stretch>
            <a:fillRect/>
          </a:stretch>
        </p:blipFill>
        <p:spPr>
          <a:xfrm>
            <a:off x="0" y="4807706"/>
            <a:ext cx="7035624" cy="2270992"/>
          </a:xfrm>
          <a:prstGeom prst="rect">
            <a:avLst/>
          </a:prstGeom>
        </p:spPr>
      </p:pic>
      <p:pic>
        <p:nvPicPr>
          <p:cNvPr id="7" name="Picture 6" descr="A screenshot of a white page&#10;&#10;Description automatically generated">
            <a:extLst>
              <a:ext uri="{FF2B5EF4-FFF2-40B4-BE49-F238E27FC236}">
                <a16:creationId xmlns:a16="http://schemas.microsoft.com/office/drawing/2014/main" id="{9D8BB11D-8A60-AD96-6339-B4951D472EE7}"/>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6930886" y="5128591"/>
            <a:ext cx="5261114" cy="1950106"/>
          </a:xfrm>
          <a:prstGeom prst="rect">
            <a:avLst/>
          </a:prstGeom>
        </p:spPr>
      </p:pic>
      <p:pic>
        <p:nvPicPr>
          <p:cNvPr id="15" name="Picture 14" descr="A white background with black text&#10;&#10;Description automatically generated">
            <a:extLst>
              <a:ext uri="{FF2B5EF4-FFF2-40B4-BE49-F238E27FC236}">
                <a16:creationId xmlns:a16="http://schemas.microsoft.com/office/drawing/2014/main" id="{921C1A2F-885C-145E-0EAF-4B09E0D9A51C}"/>
              </a:ext>
            </a:extLst>
          </p:cNvPr>
          <p:cNvPicPr>
            <a:picLocks noChangeAspect="1"/>
          </p:cNvPicPr>
          <p:nvPr/>
        </p:nvPicPr>
        <p:blipFill>
          <a:blip r:embed="rId8" cstate="hqprint">
            <a:extLst>
              <a:ext uri="{28A0092B-C50C-407E-A947-70E740481C1C}">
                <a14:useLocalDpi xmlns:a14="http://schemas.microsoft.com/office/drawing/2010/main"/>
              </a:ext>
            </a:extLst>
          </a:blip>
          <a:srcRect/>
          <a:stretch/>
        </p:blipFill>
        <p:spPr>
          <a:xfrm>
            <a:off x="3936505" y="0"/>
            <a:ext cx="4838599" cy="1447901"/>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5D5E14B9-4891-AC4E-9F50-F059DF2E20EC}"/>
              </a:ext>
            </a:extLst>
          </p:cNvPr>
          <p:cNvPicPr>
            <a:picLocks noChangeAspect="1"/>
          </p:cNvPicPr>
          <p:nvPr/>
        </p:nvPicPr>
        <p:blipFill>
          <a:blip r:embed="rId9" cstate="hqprint">
            <a:extLst>
              <a:ext uri="{28A0092B-C50C-407E-A947-70E740481C1C}">
                <a14:useLocalDpi xmlns:a14="http://schemas.microsoft.com/office/drawing/2010/main"/>
              </a:ext>
            </a:extLst>
          </a:blip>
          <a:srcRect/>
          <a:stretch/>
        </p:blipFill>
        <p:spPr>
          <a:xfrm>
            <a:off x="7938563" y="33184"/>
            <a:ext cx="4240696" cy="2512764"/>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8D7CA8A7-29B3-4CEA-2ABC-30E889E3CC30}"/>
              </a:ext>
            </a:extLst>
          </p:cNvPr>
          <p:cNvPicPr>
            <a:picLocks noChangeAspect="1"/>
          </p:cNvPicPr>
          <p:nvPr/>
        </p:nvPicPr>
        <p:blipFill>
          <a:blip r:embed="rId10"/>
          <a:stretch>
            <a:fillRect/>
          </a:stretch>
        </p:blipFill>
        <p:spPr>
          <a:xfrm>
            <a:off x="10441020" y="2265674"/>
            <a:ext cx="1664369" cy="348159"/>
          </a:xfrm>
          <a:prstGeom prst="rect">
            <a:avLst/>
          </a:prstGeom>
        </p:spPr>
      </p:pic>
      <p:pic>
        <p:nvPicPr>
          <p:cNvPr id="10" name="Picture 9" descr="A red sign with white text&#10;&#10;Description automatically generated">
            <a:extLst>
              <a:ext uri="{FF2B5EF4-FFF2-40B4-BE49-F238E27FC236}">
                <a16:creationId xmlns:a16="http://schemas.microsoft.com/office/drawing/2014/main" id="{377E47BD-4452-BD40-F8E2-08AC1B89CF4C}"/>
              </a:ext>
            </a:extLst>
          </p:cNvPr>
          <p:cNvPicPr>
            <a:picLocks noChangeAspect="1"/>
          </p:cNvPicPr>
          <p:nvPr/>
        </p:nvPicPr>
        <p:blipFill>
          <a:blip r:embed="rId11"/>
          <a:stretch>
            <a:fillRect/>
          </a:stretch>
        </p:blipFill>
        <p:spPr>
          <a:xfrm>
            <a:off x="7380882" y="2619422"/>
            <a:ext cx="4724507" cy="781653"/>
          </a:xfrm>
          <a:prstGeom prst="rect">
            <a:avLst/>
          </a:prstGeom>
        </p:spPr>
      </p:pic>
    </p:spTree>
    <p:extLst>
      <p:ext uri="{BB962C8B-B14F-4D97-AF65-F5344CB8AC3E}">
        <p14:creationId xmlns:p14="http://schemas.microsoft.com/office/powerpoint/2010/main" val="1981738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43e9cc30-6683-400b-b866-a816a0dea664}" enabled="1" method="Privileged" siteId="{e42c045b-633c-4739-8cdd-b209da394c7d}" removed="0"/>
</clbl:labelList>
</file>

<file path=docProps/app.xml><?xml version="1.0" encoding="utf-8"?>
<Properties xmlns="http://schemas.openxmlformats.org/officeDocument/2006/extended-properties" xmlns:vt="http://schemas.openxmlformats.org/officeDocument/2006/docPropsVTypes">
  <TotalTime>8678</TotalTime>
  <Words>875</Words>
  <Application>Microsoft Office PowerPoint</Application>
  <PresentationFormat>Widescreen</PresentationFormat>
  <Paragraphs>94</Paragraphs>
  <Slides>21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Alegreya</vt:lpstr>
      <vt:lpstr>Aptos</vt:lpstr>
      <vt:lpstr>Aptos Display</vt:lpstr>
      <vt:lpstr>Arial</vt:lpstr>
      <vt:lpstr>Calibri</vt:lpstr>
      <vt:lpstr>Google Sans</vt:lpstr>
      <vt:lpstr>Roboto</vt:lpstr>
      <vt:lpstr>Spectral</vt:lpstr>
      <vt:lpstr>var(--font-fk-grotesk)</vt:lpstr>
      <vt:lpstr>Office Theme</vt:lpstr>
      <vt:lpstr>Beyond Buzzwords: Human-Centred AI in International Admissions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prompt using Perplexity Deep Search</vt:lpstr>
      <vt:lpstr>Sample prompt using Perplexity Deep Search</vt:lpstr>
      <vt:lpstr>Report Ready in 10 minutes</vt:lpstr>
      <vt:lpstr>However…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Cato Rolea</dc:creator>
  <cp:lastModifiedBy>Tsiligkiris, Vangelis</cp:lastModifiedBy>
  <cp:revision>15</cp:revision>
  <dcterms:created xsi:type="dcterms:W3CDTF">2024-10-24T12:35:35Z</dcterms:created>
  <dcterms:modified xsi:type="dcterms:W3CDTF">2025-04-27T11:46:33Z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Theme:10</vt:lpwstr>
  </property>
  <property fmtid="{D5CDD505-2E9C-101B-9397-08002B2CF9AE}" pid="3" name="ClassificationContentMarkingFooterText">
    <vt:lpwstr>Ecctis - Public</vt:lpwstr>
  </property>
  <property fmtid="{D5CDD505-2E9C-101B-9397-08002B2CF9AE}" pid="4" name="ClassificationContentMarkingHeaderLocations">
    <vt:lpwstr>Office Theme:9</vt:lpwstr>
  </property>
  <property fmtid="{D5CDD505-2E9C-101B-9397-08002B2CF9AE}" pid="5" name="ClassificationContentMarkingHeaderText">
    <vt:lpwstr>Ecctis - Public</vt:lpwstr>
  </property>
</Properties>
</file>